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2"/>
  </p:notesMasterIdLst>
  <p:sldIdLst>
    <p:sldId id="256" r:id="rId6"/>
    <p:sldId id="299" r:id="rId7"/>
    <p:sldId id="300" r:id="rId8"/>
    <p:sldId id="301" r:id="rId9"/>
    <p:sldId id="279" r:id="rId10"/>
    <p:sldId id="286" r:id="rId11"/>
    <p:sldId id="290" r:id="rId12"/>
    <p:sldId id="362" r:id="rId13"/>
    <p:sldId id="363" r:id="rId14"/>
    <p:sldId id="364" r:id="rId15"/>
    <p:sldId id="302" r:id="rId16"/>
    <p:sldId id="303" r:id="rId17"/>
    <p:sldId id="304" r:id="rId18"/>
    <p:sldId id="305" r:id="rId19"/>
    <p:sldId id="306" r:id="rId20"/>
    <p:sldId id="308" r:id="rId21"/>
    <p:sldId id="312" r:id="rId22"/>
    <p:sldId id="307" r:id="rId23"/>
    <p:sldId id="311" r:id="rId24"/>
    <p:sldId id="310" r:id="rId25"/>
    <p:sldId id="318" r:id="rId26"/>
    <p:sldId id="317" r:id="rId27"/>
    <p:sldId id="309" r:id="rId28"/>
    <p:sldId id="353" r:id="rId29"/>
    <p:sldId id="361" r:id="rId30"/>
    <p:sldId id="354" r:id="rId31"/>
    <p:sldId id="355" r:id="rId32"/>
    <p:sldId id="356" r:id="rId33"/>
    <p:sldId id="357" r:id="rId34"/>
    <p:sldId id="358" r:id="rId35"/>
    <p:sldId id="359" r:id="rId36"/>
    <p:sldId id="360" r:id="rId37"/>
    <p:sldId id="313" r:id="rId38"/>
    <p:sldId id="316" r:id="rId39"/>
    <p:sldId id="314" r:id="rId40"/>
    <p:sldId id="319" r:id="rId41"/>
    <p:sldId id="320" r:id="rId42"/>
    <p:sldId id="322" r:id="rId43"/>
    <p:sldId id="315" r:id="rId44"/>
    <p:sldId id="323" r:id="rId45"/>
    <p:sldId id="327" r:id="rId46"/>
    <p:sldId id="324" r:id="rId47"/>
    <p:sldId id="325" r:id="rId48"/>
    <p:sldId id="328" r:id="rId49"/>
    <p:sldId id="326" r:id="rId50"/>
    <p:sldId id="329"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E7DE1-5AE4-4071-9CA2-A4C896133205}" v="82" dt="2020-11-23T09:13:45.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7c446670-7459-44eb-8c93-60d80c060528" providerId="ADAL" clId="{2D5E7DE1-5AE4-4071-9CA2-A4C896133205}"/>
    <pc:docChg chg="modSld">
      <pc:chgData name="Thomas Noordeloos" userId="7c446670-7459-44eb-8c93-60d80c060528" providerId="ADAL" clId="{2D5E7DE1-5AE4-4071-9CA2-A4C896133205}" dt="2020-11-30T09:10:52.565" v="0" actId="14100"/>
      <pc:docMkLst>
        <pc:docMk/>
      </pc:docMkLst>
      <pc:sldChg chg="modSp mod">
        <pc:chgData name="Thomas Noordeloos" userId="7c446670-7459-44eb-8c93-60d80c060528" providerId="ADAL" clId="{2D5E7DE1-5AE4-4071-9CA2-A4C896133205}" dt="2020-11-30T09:10:52.565" v="0" actId="14100"/>
        <pc:sldMkLst>
          <pc:docMk/>
          <pc:sldMk cId="1073247993" sldId="299"/>
        </pc:sldMkLst>
        <pc:cxnChg chg="mod">
          <ac:chgData name="Thomas Noordeloos" userId="7c446670-7459-44eb-8c93-60d80c060528" providerId="ADAL" clId="{2D5E7DE1-5AE4-4071-9CA2-A4C896133205}" dt="2020-11-30T09:10:52.565" v="0" actId="14100"/>
          <ac:cxnSpMkLst>
            <pc:docMk/>
            <pc:sldMk cId="1073247993" sldId="299"/>
            <ac:cxnSpMk id="10" creationId="{79345849-586B-46CD-8F25-6F84212F3489}"/>
          </ac:cxnSpMkLst>
        </pc:cxnChg>
      </pc:sldChg>
    </pc:docChg>
  </pc:docChgLst>
  <pc:docChgLst>
    <pc:chgData name="Pascalle Cup" userId="acdf420d-3d1b-463e-9173-44ff0cd1b36a" providerId="ADAL" clId="{953E025D-8125-4411-A4D0-99584EE7602F}"/>
    <pc:docChg chg="modSld">
      <pc:chgData name="Pascalle Cup" userId="acdf420d-3d1b-463e-9173-44ff0cd1b36a" providerId="ADAL" clId="{953E025D-8125-4411-A4D0-99584EE7602F}" dt="2020-11-23T15:30:46.608" v="0" actId="6549"/>
      <pc:docMkLst>
        <pc:docMk/>
      </pc:docMkLst>
      <pc:sldChg chg="modSp mod">
        <pc:chgData name="Pascalle Cup" userId="acdf420d-3d1b-463e-9173-44ff0cd1b36a" providerId="ADAL" clId="{953E025D-8125-4411-A4D0-99584EE7602F}" dt="2020-11-23T15:30:46.608" v="0" actId="6549"/>
        <pc:sldMkLst>
          <pc:docMk/>
          <pc:sldMk cId="340075785" sldId="360"/>
        </pc:sldMkLst>
        <pc:spChg chg="mod">
          <ac:chgData name="Pascalle Cup" userId="acdf420d-3d1b-463e-9173-44ff0cd1b36a" providerId="ADAL" clId="{953E025D-8125-4411-A4D0-99584EE7602F}" dt="2020-11-23T15:30:46.608" v="0" actId="6549"/>
          <ac:spMkLst>
            <pc:docMk/>
            <pc:sldMk cId="340075785" sldId="36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98061-8915-4431-8CB1-E48ED517E8E2}" type="datetimeFigureOut">
              <a:rPr lang="nl-NL" smtClean="0"/>
              <a:t>30-11-2020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B2AA2-F9DD-49B9-88CA-287C7B82FB74}" type="slidenum">
              <a:rPr lang="nl-NL" smtClean="0"/>
              <a:t>‹nr.›</a:t>
            </a:fld>
            <a:endParaRPr lang="nl-NL"/>
          </a:p>
        </p:txBody>
      </p:sp>
    </p:spTree>
    <p:extLst>
      <p:ext uri="{BB962C8B-B14F-4D97-AF65-F5344CB8AC3E}">
        <p14:creationId xmlns:p14="http://schemas.microsoft.com/office/powerpoint/2010/main" val="373039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l.wikipedia.org/wiki/Europees_Parle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China" TargetMode="External"/><Relationship Id="rId4" Type="http://schemas.openxmlformats.org/officeDocument/2006/relationships/hyperlink" Target="https://en.wikipedia.org/wiki/President_of_the_People%27s_Republic_of_Chin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43C0-1E7E-4388-A524-C6A1A188B95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34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000000"/>
                </a:solidFill>
                <a:effectLst/>
                <a:latin typeface="Linux Libertine"/>
              </a:rPr>
              <a:t>Ursula </a:t>
            </a:r>
            <a:r>
              <a:rPr lang="nl-NL" b="0" i="0" err="1">
                <a:solidFill>
                  <a:srgbClr val="000000"/>
                </a:solidFill>
                <a:effectLst/>
                <a:latin typeface="Linux Libertine"/>
              </a:rPr>
              <a:t>von</a:t>
            </a:r>
            <a:r>
              <a:rPr lang="nl-NL" b="0" i="0">
                <a:solidFill>
                  <a:srgbClr val="000000"/>
                </a:solidFill>
                <a:effectLst/>
                <a:latin typeface="Linux Libertine"/>
              </a:rPr>
              <a:t> der Leyen: </a:t>
            </a:r>
            <a:r>
              <a:rPr lang="nl-NL" b="0" i="0">
                <a:solidFill>
                  <a:srgbClr val="202122"/>
                </a:solidFill>
                <a:effectLst/>
                <a:latin typeface="Arial" panose="020B0604020202020204" pitchFamily="34" charset="0"/>
              </a:rPr>
              <a:t>juli 2019 door het </a:t>
            </a:r>
            <a:r>
              <a:rPr lang="nl-NL" b="0" i="0" u="none" strike="noStrike">
                <a:solidFill>
                  <a:srgbClr val="0B0080"/>
                </a:solidFill>
                <a:effectLst/>
                <a:latin typeface="Arial" panose="020B0604020202020204" pitchFamily="34" charset="0"/>
                <a:hlinkClick r:id="rId3" tooltip="Europees Parlement"/>
              </a:rPr>
              <a:t>Europees Parlement</a:t>
            </a:r>
            <a:r>
              <a:rPr lang="nl-NL" b="0" i="0">
                <a:solidFill>
                  <a:srgbClr val="202122"/>
                </a:solidFill>
                <a:effectLst/>
                <a:latin typeface="Arial" panose="020B0604020202020204" pitchFamily="34" charset="0"/>
              </a:rPr>
              <a:t> verkozen tot nieuwe voorzitter. </a:t>
            </a:r>
            <a:r>
              <a:rPr lang="nl-NL" b="0" i="0" err="1">
                <a:solidFill>
                  <a:srgbClr val="000000"/>
                </a:solidFill>
                <a:effectLst/>
                <a:latin typeface="Linux Libertine"/>
              </a:rPr>
              <a:t>Xi</a:t>
            </a:r>
            <a:r>
              <a:rPr lang="nl-NL" b="0" i="0">
                <a:solidFill>
                  <a:srgbClr val="000000"/>
                </a:solidFill>
                <a:effectLst/>
                <a:latin typeface="Linux Libertine"/>
              </a:rPr>
              <a:t> Jinping van China </a:t>
            </a:r>
            <a:r>
              <a:rPr lang="en-US" b="0" i="0">
                <a:solidFill>
                  <a:srgbClr val="202122"/>
                </a:solidFill>
                <a:effectLst/>
                <a:latin typeface="Arial" panose="020B0604020202020204" pitchFamily="34" charset="0"/>
              </a:rPr>
              <a:t> </a:t>
            </a:r>
            <a:r>
              <a:rPr lang="en-US" b="0" i="0" u="none" strike="noStrike">
                <a:solidFill>
                  <a:srgbClr val="0B0080"/>
                </a:solidFill>
                <a:effectLst/>
                <a:latin typeface="Arial" panose="020B0604020202020204" pitchFamily="34" charset="0"/>
                <a:hlinkClick r:id="rId4" tooltip="President of the People's Republic of China"/>
              </a:rPr>
              <a:t>President</a:t>
            </a:r>
            <a:r>
              <a:rPr lang="en-US" b="0" i="0">
                <a:solidFill>
                  <a:srgbClr val="202122"/>
                </a:solidFill>
                <a:effectLst/>
                <a:latin typeface="Arial" panose="020B0604020202020204" pitchFamily="34" charset="0"/>
              </a:rPr>
              <a:t> of the </a:t>
            </a:r>
            <a:r>
              <a:rPr lang="en-US" b="0" i="0" u="none" strike="noStrike">
                <a:solidFill>
                  <a:srgbClr val="0B0080"/>
                </a:solidFill>
                <a:effectLst/>
                <a:latin typeface="Arial" panose="020B0604020202020204" pitchFamily="34" charset="0"/>
                <a:hlinkClick r:id="rId5" tooltip="China"/>
              </a:rPr>
              <a:t>People's Republic of China</a:t>
            </a:r>
            <a:r>
              <a:rPr lang="en-US" b="0" i="0">
                <a:solidFill>
                  <a:srgbClr val="202122"/>
                </a:solidFill>
                <a:effectLst/>
                <a:latin typeface="Arial" panose="020B0604020202020204" pitchFamily="34" charset="0"/>
              </a:rPr>
              <a:t> (PRC) since 2013: </a:t>
            </a:r>
            <a:endParaRPr lang="nl-NL"/>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12</a:t>
            </a:fld>
            <a:endParaRPr lang="nl-NL"/>
          </a:p>
        </p:txBody>
      </p:sp>
    </p:spTree>
    <p:extLst>
      <p:ext uri="{BB962C8B-B14F-4D97-AF65-F5344CB8AC3E}">
        <p14:creationId xmlns:p14="http://schemas.microsoft.com/office/powerpoint/2010/main" val="169937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Wereld, Europa, EU, Tweede kamer, Provinciehuis Noord-Brabant, stadhuis Tilburg </a:t>
            </a:r>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13</a:t>
            </a:fld>
            <a:endParaRPr lang="nl-NL"/>
          </a:p>
        </p:txBody>
      </p:sp>
    </p:spTree>
    <p:extLst>
      <p:ext uri="{BB962C8B-B14F-4D97-AF65-F5344CB8AC3E}">
        <p14:creationId xmlns:p14="http://schemas.microsoft.com/office/powerpoint/2010/main" val="207948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Onderwijs – cultuur – verkeer – zorg – natuur &amp; milieu </a:t>
            </a:r>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15</a:t>
            </a:fld>
            <a:endParaRPr lang="nl-NL"/>
          </a:p>
        </p:txBody>
      </p:sp>
    </p:spTree>
    <p:extLst>
      <p:ext uri="{BB962C8B-B14F-4D97-AF65-F5344CB8AC3E}">
        <p14:creationId xmlns:p14="http://schemas.microsoft.com/office/powerpoint/2010/main" val="386283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Populisme; de stem van het volk laten horen, Lijst Pim </a:t>
            </a:r>
            <a:r>
              <a:rPr lang="nl-NL" err="1"/>
              <a:t>Fortyn</a:t>
            </a:r>
            <a:r>
              <a:rPr lang="nl-NL"/>
              <a:t> en PVV van Geert Wilders. </a:t>
            </a:r>
          </a:p>
          <a:p>
            <a:r>
              <a:rPr lang="nl-NL" err="1"/>
              <a:t>One</a:t>
            </a:r>
            <a:r>
              <a:rPr lang="nl-NL"/>
              <a:t> issue partijen ; Partij van de dieren</a:t>
            </a:r>
          </a:p>
          <a:p>
            <a:r>
              <a:rPr lang="nl-NL"/>
              <a:t>Protest partijen als Nederlandse piratenpartij </a:t>
            </a:r>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17</a:t>
            </a:fld>
            <a:endParaRPr lang="nl-NL"/>
          </a:p>
        </p:txBody>
      </p:sp>
    </p:spTree>
    <p:extLst>
      <p:ext uri="{BB962C8B-B14F-4D97-AF65-F5344CB8AC3E}">
        <p14:creationId xmlns:p14="http://schemas.microsoft.com/office/powerpoint/2010/main" val="223314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Niet veel later volgden de importheffingen op staal en aluminium vanuit een groot aantal landen, waaronder Europa.</a:t>
            </a:r>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40</a:t>
            </a:fld>
            <a:endParaRPr lang="nl-NL"/>
          </a:p>
        </p:txBody>
      </p:sp>
    </p:spTree>
    <p:extLst>
      <p:ext uri="{BB962C8B-B14F-4D97-AF65-F5344CB8AC3E}">
        <p14:creationId xmlns:p14="http://schemas.microsoft.com/office/powerpoint/2010/main" val="271556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42</a:t>
            </a:fld>
            <a:endParaRPr lang="nl-NL"/>
          </a:p>
        </p:txBody>
      </p:sp>
    </p:spTree>
    <p:extLst>
      <p:ext uri="{BB962C8B-B14F-4D97-AF65-F5344CB8AC3E}">
        <p14:creationId xmlns:p14="http://schemas.microsoft.com/office/powerpoint/2010/main" val="575801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https://www.mejudice.nl/artikelen/detail/trump-versus-biden-economische-impact-van-tegenovergestelde-beleidsagendas</a:t>
            </a:r>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43</a:t>
            </a:fld>
            <a:endParaRPr lang="nl-NL"/>
          </a:p>
        </p:txBody>
      </p:sp>
    </p:spTree>
    <p:extLst>
      <p:ext uri="{BB962C8B-B14F-4D97-AF65-F5344CB8AC3E}">
        <p14:creationId xmlns:p14="http://schemas.microsoft.com/office/powerpoint/2010/main" val="49311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https://www.ed.nl/opinie/als-biden-gekozen-wordt-wint-de-beschaving~a912fedd/?referrer=https%3A%2F%2Fwww.google.com%2F </a:t>
            </a:r>
          </a:p>
        </p:txBody>
      </p:sp>
      <p:sp>
        <p:nvSpPr>
          <p:cNvPr id="4" name="Tijdelijke aanduiding voor dianummer 3"/>
          <p:cNvSpPr>
            <a:spLocks noGrp="1"/>
          </p:cNvSpPr>
          <p:nvPr>
            <p:ph type="sldNum" sz="quarter" idx="5"/>
          </p:nvPr>
        </p:nvSpPr>
        <p:spPr/>
        <p:txBody>
          <a:bodyPr/>
          <a:lstStyle/>
          <a:p>
            <a:fld id="{8C4B2AA2-F9DD-49B9-88CA-287C7B82FB74}" type="slidenum">
              <a:rPr lang="nl-NL" smtClean="0"/>
              <a:t>44</a:t>
            </a:fld>
            <a:endParaRPr lang="nl-NL"/>
          </a:p>
        </p:txBody>
      </p:sp>
    </p:spTree>
    <p:extLst>
      <p:ext uri="{BB962C8B-B14F-4D97-AF65-F5344CB8AC3E}">
        <p14:creationId xmlns:p14="http://schemas.microsoft.com/office/powerpoint/2010/main" val="29988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FCF74-32C2-4F71-9818-EA99FBCF1F5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53EA943-B5E2-4EDC-81FB-6180752BD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C02BCEC-8A55-4E32-9AC2-E32124B45AB5}"/>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5" name="Tijdelijke aanduiding voor voettekst 4">
            <a:extLst>
              <a:ext uri="{FF2B5EF4-FFF2-40B4-BE49-F238E27FC236}">
                <a16:creationId xmlns:a16="http://schemas.microsoft.com/office/drawing/2014/main" id="{F78CCC7E-8CE4-4A68-9EB1-4CB6377AC8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AE67B0-B44E-49CB-B1E5-46175BF7FAFF}"/>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118227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B96A1-58F1-4427-8956-FD9BEA1652D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CD4BD50-3F6C-4902-B100-5B79A5449AA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1BB3C7-4835-4853-9113-B908366F58A0}"/>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5" name="Tijdelijke aanduiding voor voettekst 4">
            <a:extLst>
              <a:ext uri="{FF2B5EF4-FFF2-40B4-BE49-F238E27FC236}">
                <a16:creationId xmlns:a16="http://schemas.microsoft.com/office/drawing/2014/main" id="{98C5F9EF-EA16-426A-B061-1AF8829017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6A4897-7A34-4FF3-BEFF-D7E86C5D7FAC}"/>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310034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859FBAE-C770-40BE-B93E-ADE81181A78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128DD39-DFF8-40F1-A1A5-31077A57F94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728247-3D90-41F4-BECF-18300A04847C}"/>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5" name="Tijdelijke aanduiding voor voettekst 4">
            <a:extLst>
              <a:ext uri="{FF2B5EF4-FFF2-40B4-BE49-F238E27FC236}">
                <a16:creationId xmlns:a16="http://schemas.microsoft.com/office/drawing/2014/main" id="{570DE153-ACFE-426B-B703-7FB0ACED09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7529256-0CC0-4649-AEBC-FD6D55934359}"/>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1899598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pPr>
              <a:defRPr/>
            </a:pPr>
            <a:fld id="{7678C4CF-45DD-459B-93E8-0D8D4EAC8893}" type="slidenum">
              <a:rPr lang="nl-NL"/>
              <a:pPr>
                <a:defRPr/>
              </a:pPr>
              <a:t>‹nr.›</a:t>
            </a:fld>
            <a:endParaRPr lang="nl-NL"/>
          </a:p>
        </p:txBody>
      </p:sp>
    </p:spTree>
    <p:extLst>
      <p:ext uri="{BB962C8B-B14F-4D97-AF65-F5344CB8AC3E}">
        <p14:creationId xmlns:p14="http://schemas.microsoft.com/office/powerpoint/2010/main" val="39304910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43DA33CB-133B-45DE-9270-8AB102EE21F7}" type="slidenum">
              <a:rPr lang="nl-NL"/>
              <a:pPr>
                <a:defRPr/>
              </a:pPr>
              <a:t>‹nr.›</a:t>
            </a:fld>
            <a:endParaRPr lang="nl-NL"/>
          </a:p>
        </p:txBody>
      </p:sp>
    </p:spTree>
    <p:extLst>
      <p:ext uri="{BB962C8B-B14F-4D97-AF65-F5344CB8AC3E}">
        <p14:creationId xmlns:p14="http://schemas.microsoft.com/office/powerpoint/2010/main" val="378507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173555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userDrawn="1">
            <p:ph type="sldNum" sz="quarter" idx="10"/>
          </p:nvPr>
        </p:nvSpPr>
        <p:spPr/>
        <p:txBody>
          <a:bodyPr/>
          <a:lstStyle>
            <a:lvl1pPr>
              <a:defRPr/>
            </a:lvl1pPr>
          </a:lstStyle>
          <a:p>
            <a:pPr>
              <a:defRPr/>
            </a:pPr>
            <a:fld id="{4D3070D7-37CD-4D49-B1DC-96E3217C6235}" type="slidenum">
              <a:rPr lang="nl-NL"/>
              <a:pPr>
                <a:defRPr/>
              </a:pPr>
              <a:t>‹nr.›</a:t>
            </a:fld>
            <a:endParaRPr lang="nl-NL"/>
          </a:p>
        </p:txBody>
      </p:sp>
    </p:spTree>
    <p:extLst>
      <p:ext uri="{BB962C8B-B14F-4D97-AF65-F5344CB8AC3E}">
        <p14:creationId xmlns:p14="http://schemas.microsoft.com/office/powerpoint/2010/main" val="382333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userDrawn="1">
            <p:ph type="sldNum" sz="quarter" idx="10"/>
          </p:nvPr>
        </p:nvSpPr>
        <p:spPr/>
        <p:txBody>
          <a:bodyPr/>
          <a:lstStyle>
            <a:lvl1pPr>
              <a:defRPr/>
            </a:lvl1pPr>
          </a:lstStyle>
          <a:p>
            <a:pPr>
              <a:defRPr/>
            </a:pPr>
            <a:fld id="{D00F4DB4-E3AD-40B4-8354-36084D71A52D}" type="slidenum">
              <a:rPr lang="nl-NL"/>
              <a:pPr>
                <a:defRPr/>
              </a:pPr>
              <a:t>‹nr.›</a:t>
            </a:fld>
            <a:endParaRPr lang="nl-NL"/>
          </a:p>
        </p:txBody>
      </p:sp>
    </p:spTree>
    <p:extLst>
      <p:ext uri="{BB962C8B-B14F-4D97-AF65-F5344CB8AC3E}">
        <p14:creationId xmlns:p14="http://schemas.microsoft.com/office/powerpoint/2010/main" val="613801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userDrawn="1">
            <p:ph type="sldNum" sz="quarter" idx="10"/>
          </p:nvPr>
        </p:nvSpPr>
        <p:spPr/>
        <p:txBody>
          <a:bodyPr/>
          <a:lstStyle>
            <a:lvl1pPr>
              <a:defRPr/>
            </a:lvl1pPr>
          </a:lstStyle>
          <a:p>
            <a:pPr>
              <a:defRPr/>
            </a:pPr>
            <a:fld id="{63D7EF34-07B5-48AD-9CB7-22C98B92FA6D}" type="slidenum">
              <a:rPr lang="nl-NL"/>
              <a:pPr>
                <a:defRPr/>
              </a:pPr>
              <a:t>‹nr.›</a:t>
            </a:fld>
            <a:endParaRPr lang="nl-NL"/>
          </a:p>
        </p:txBody>
      </p:sp>
    </p:spTree>
    <p:extLst>
      <p:ext uri="{BB962C8B-B14F-4D97-AF65-F5344CB8AC3E}">
        <p14:creationId xmlns:p14="http://schemas.microsoft.com/office/powerpoint/2010/main" val="85514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userDrawn="1">
            <p:ph type="sldNum" sz="quarter" idx="10"/>
          </p:nvPr>
        </p:nvSpPr>
        <p:spPr/>
        <p:txBody>
          <a:bodyPr/>
          <a:lstStyle>
            <a:lvl1pPr>
              <a:defRPr/>
            </a:lvl1pPr>
          </a:lstStyle>
          <a:p>
            <a:pPr>
              <a:defRPr/>
            </a:pPr>
            <a:fld id="{23E15384-6015-49AB-81CF-E758B0E87E75}" type="slidenum">
              <a:rPr lang="nl-NL"/>
              <a:pPr>
                <a:defRPr/>
              </a:pPr>
              <a:t>‹nr.›</a:t>
            </a:fld>
            <a:endParaRPr lang="nl-NL"/>
          </a:p>
        </p:txBody>
      </p:sp>
    </p:spTree>
    <p:extLst>
      <p:ext uri="{BB962C8B-B14F-4D97-AF65-F5344CB8AC3E}">
        <p14:creationId xmlns:p14="http://schemas.microsoft.com/office/powerpoint/2010/main" val="190543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ianummer 5"/>
          <p:cNvSpPr>
            <a:spLocks noGrp="1"/>
          </p:cNvSpPr>
          <p:nvPr userDrawn="1">
            <p:ph type="sldNum" sz="quarter" idx="10"/>
          </p:nvPr>
        </p:nvSpPr>
        <p:spPr/>
        <p:txBody>
          <a:bodyPr/>
          <a:lstStyle>
            <a:lvl1pPr>
              <a:defRPr/>
            </a:lvl1pPr>
          </a:lstStyle>
          <a:p>
            <a:pPr>
              <a:defRPr/>
            </a:pPr>
            <a:fld id="{CEA43658-234B-42EA-9442-B6F6282A60D0}" type="slidenum">
              <a:rPr lang="nl-NL"/>
              <a:pPr>
                <a:defRPr/>
              </a:pPr>
              <a:t>‹nr.›</a:t>
            </a:fld>
            <a:endParaRPr lang="nl-NL"/>
          </a:p>
        </p:txBody>
      </p:sp>
    </p:spTree>
    <p:extLst>
      <p:ext uri="{BB962C8B-B14F-4D97-AF65-F5344CB8AC3E}">
        <p14:creationId xmlns:p14="http://schemas.microsoft.com/office/powerpoint/2010/main" val="252352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996A3-8238-477A-8543-6985F9EDDD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875126E-6A7E-41AA-8A9F-4546874CDE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7B7704-BE85-449D-B4F0-6549BAB4D720}"/>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5" name="Tijdelijke aanduiding voor voettekst 4">
            <a:extLst>
              <a:ext uri="{FF2B5EF4-FFF2-40B4-BE49-F238E27FC236}">
                <a16:creationId xmlns:a16="http://schemas.microsoft.com/office/drawing/2014/main" id="{2AAB5FE4-820B-4C02-B5E6-3BB1950FA26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1E386F-167F-411D-BBE8-11F08DD95FC3}"/>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25439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ianummer 5"/>
          <p:cNvSpPr>
            <a:spLocks noGrp="1"/>
          </p:cNvSpPr>
          <p:nvPr userDrawn="1">
            <p:ph type="sldNum" sz="quarter" idx="10"/>
          </p:nvPr>
        </p:nvSpPr>
        <p:spPr/>
        <p:txBody>
          <a:bodyPr/>
          <a:lstStyle>
            <a:lvl1pPr>
              <a:defRPr/>
            </a:lvl1pPr>
          </a:lstStyle>
          <a:p>
            <a:pPr>
              <a:defRPr/>
            </a:pPr>
            <a:fld id="{04054B88-B554-4871-AACE-7EE178C5FB91}" type="slidenum">
              <a:rPr lang="nl-NL"/>
              <a:pPr>
                <a:defRPr/>
              </a:pPr>
              <a:t>‹nr.›</a:t>
            </a:fld>
            <a:endParaRPr lang="nl-NL"/>
          </a:p>
        </p:txBody>
      </p:sp>
    </p:spTree>
    <p:extLst>
      <p:ext uri="{BB962C8B-B14F-4D97-AF65-F5344CB8AC3E}">
        <p14:creationId xmlns:p14="http://schemas.microsoft.com/office/powerpoint/2010/main" val="690638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57C2F0C7-1C62-4E5B-AAF3-9093AE450CD5}" type="slidenum">
              <a:rPr lang="nl-NL"/>
              <a:pPr>
                <a:defRPr/>
              </a:pPr>
              <a:t>‹nr.›</a:t>
            </a:fld>
            <a:endParaRPr lang="nl-NL"/>
          </a:p>
        </p:txBody>
      </p:sp>
    </p:spTree>
    <p:extLst>
      <p:ext uri="{BB962C8B-B14F-4D97-AF65-F5344CB8AC3E}">
        <p14:creationId xmlns:p14="http://schemas.microsoft.com/office/powerpoint/2010/main" val="1995416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userDrawn="1">
            <p:ph type="sldNum" sz="quarter" idx="10"/>
          </p:nvPr>
        </p:nvSpPr>
        <p:spPr/>
        <p:txBody>
          <a:bodyPr/>
          <a:lstStyle>
            <a:lvl1pPr>
              <a:defRPr/>
            </a:lvl1pPr>
          </a:lstStyle>
          <a:p>
            <a:pPr>
              <a:defRPr/>
            </a:pPr>
            <a:fld id="{EDF6F545-27C2-42F9-B8CE-D070A855A73F}" type="slidenum">
              <a:rPr lang="nl-NL"/>
              <a:pPr>
                <a:defRPr/>
              </a:pPr>
              <a:t>‹nr.›</a:t>
            </a:fld>
            <a:endParaRPr lang="nl-NL"/>
          </a:p>
        </p:txBody>
      </p:sp>
    </p:spTree>
    <p:extLst>
      <p:ext uri="{BB962C8B-B14F-4D97-AF65-F5344CB8AC3E}">
        <p14:creationId xmlns:p14="http://schemas.microsoft.com/office/powerpoint/2010/main" val="356745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7E269-8FF2-45CA-BC99-D0286F519F7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38E6BAA-C366-45A2-A14C-5FEA2D1F6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D42485E-4D58-490A-B9CA-7D69C92ACAA8}"/>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5" name="Tijdelijke aanduiding voor voettekst 4">
            <a:extLst>
              <a:ext uri="{FF2B5EF4-FFF2-40B4-BE49-F238E27FC236}">
                <a16:creationId xmlns:a16="http://schemas.microsoft.com/office/drawing/2014/main" id="{27891974-594D-4313-A37E-12ED6A729E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FC4E17-A44D-44F4-99B6-20F1AEB9E2A2}"/>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38451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49335-FE6B-413E-B04D-B126769F64D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B00075E-A7B2-4744-9163-CA9B4D52136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5BCA83F-840F-4E07-B8FB-27C59C55091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00AAED1-0D26-4E56-95EC-5B82CAF13B7C}"/>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6" name="Tijdelijke aanduiding voor voettekst 5">
            <a:extLst>
              <a:ext uri="{FF2B5EF4-FFF2-40B4-BE49-F238E27FC236}">
                <a16:creationId xmlns:a16="http://schemas.microsoft.com/office/drawing/2014/main" id="{63893BA7-9A7E-4151-A1C6-E5792FC7B6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EEE422F-D7E0-463B-ADC3-6D6B16090599}"/>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150403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3FFBA-3B79-4A1A-9070-1A2783F61A4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D5AFFCF-0FB3-47A4-B1E9-F32741046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156A9C0-2576-4036-8BD0-6453D9652AC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20CF831-A53F-45EE-A77B-A86E1EF2E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355941B-0727-4849-875A-A589DE15033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68914B0-78BD-49CD-820E-2D4ACEA5D1FE}"/>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8" name="Tijdelijke aanduiding voor voettekst 7">
            <a:extLst>
              <a:ext uri="{FF2B5EF4-FFF2-40B4-BE49-F238E27FC236}">
                <a16:creationId xmlns:a16="http://schemas.microsoft.com/office/drawing/2014/main" id="{64C912F0-30AA-4F82-8B0C-D777CBAF39B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DAB7C46-6859-40D0-8B51-9E957B6B9BC3}"/>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62397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5C146-A670-4505-A5B3-B642D6D339F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9C64FFE-29F7-4B96-AB88-D97E29D5A158}"/>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4" name="Tijdelijke aanduiding voor voettekst 3">
            <a:extLst>
              <a:ext uri="{FF2B5EF4-FFF2-40B4-BE49-F238E27FC236}">
                <a16:creationId xmlns:a16="http://schemas.microsoft.com/office/drawing/2014/main" id="{0C1059E3-2C88-453D-9AF3-F842BE150D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28EE7FD-6C34-455A-ACE2-12CEF9C8F30F}"/>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144112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5EF6BD8-E5C2-4E0A-B093-6B89EA2E5ECB}"/>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3" name="Tijdelijke aanduiding voor voettekst 2">
            <a:extLst>
              <a:ext uri="{FF2B5EF4-FFF2-40B4-BE49-F238E27FC236}">
                <a16:creationId xmlns:a16="http://schemas.microsoft.com/office/drawing/2014/main" id="{FC0F423B-3F56-48E3-A642-DAC63ACFC46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FF0E745-C198-4102-B5B0-DF04499EA6AE}"/>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237801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E7ADC-53F9-4CE2-82F8-DEE33EDCB51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3C1407-C724-4828-AB25-1A19E7224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5A2B4D9-E64C-4DD4-BE92-010B91BAE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1993C93-5792-4E15-8D20-A575D85300F1}"/>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6" name="Tijdelijke aanduiding voor voettekst 5">
            <a:extLst>
              <a:ext uri="{FF2B5EF4-FFF2-40B4-BE49-F238E27FC236}">
                <a16:creationId xmlns:a16="http://schemas.microsoft.com/office/drawing/2014/main" id="{D3FE9C23-D184-49B0-98B8-1F691ED110A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82ABF9-1B92-4C69-A15B-764FD50E796B}"/>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36678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61EF0E-0D3A-4EAF-A74B-1F1ACC3DB2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E9D0C60-F18F-4BBD-80B1-A795D6119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4698590-B527-45FB-AEE0-8E1FD6AE3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ADE2B1-399E-49D8-992F-3BD164ECD74B}"/>
              </a:ext>
            </a:extLst>
          </p:cNvPr>
          <p:cNvSpPr>
            <a:spLocks noGrp="1"/>
          </p:cNvSpPr>
          <p:nvPr>
            <p:ph type="dt" sz="half" idx="10"/>
          </p:nvPr>
        </p:nvSpPr>
        <p:spPr/>
        <p:txBody>
          <a:bodyPr/>
          <a:lstStyle/>
          <a:p>
            <a:fld id="{F207BBD7-5538-4ADF-A234-8B8FF2413EF8}" type="datetimeFigureOut">
              <a:rPr lang="nl-NL" smtClean="0"/>
              <a:t>30-11-2020</a:t>
            </a:fld>
            <a:endParaRPr lang="nl-NL"/>
          </a:p>
        </p:txBody>
      </p:sp>
      <p:sp>
        <p:nvSpPr>
          <p:cNvPr id="6" name="Tijdelijke aanduiding voor voettekst 5">
            <a:extLst>
              <a:ext uri="{FF2B5EF4-FFF2-40B4-BE49-F238E27FC236}">
                <a16:creationId xmlns:a16="http://schemas.microsoft.com/office/drawing/2014/main" id="{DB5C6868-4F55-4581-8240-8EF3B7CB8D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53C656-98E4-4D4F-8893-5F02AB7DED29}"/>
              </a:ext>
            </a:extLst>
          </p:cNvPr>
          <p:cNvSpPr>
            <a:spLocks noGrp="1"/>
          </p:cNvSpPr>
          <p:nvPr>
            <p:ph type="sldNum" sz="quarter" idx="12"/>
          </p:nvPr>
        </p:nvSpPr>
        <p:spPr/>
        <p:txBody>
          <a:bodyPr/>
          <a:lstStyle/>
          <a:p>
            <a:fld id="{3AA997E2-51EA-4BB9-8D6E-DAF436E87A8C}" type="slidenum">
              <a:rPr lang="nl-NL" smtClean="0"/>
              <a:t>‹nr.›</a:t>
            </a:fld>
            <a:endParaRPr lang="nl-NL"/>
          </a:p>
        </p:txBody>
      </p:sp>
    </p:spTree>
    <p:extLst>
      <p:ext uri="{BB962C8B-B14F-4D97-AF65-F5344CB8AC3E}">
        <p14:creationId xmlns:p14="http://schemas.microsoft.com/office/powerpoint/2010/main" val="419633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2572549-BE6F-44B7-BD88-05B54CB2D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A704B0C-E491-4E8F-A8E0-E80A4A555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D98F6E-0E2D-42D5-95B5-44060D634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7BBD7-5538-4ADF-A234-8B8FF2413EF8}" type="datetimeFigureOut">
              <a:rPr lang="nl-NL" smtClean="0"/>
              <a:t>30-11-2020</a:t>
            </a:fld>
            <a:endParaRPr lang="nl-NL"/>
          </a:p>
        </p:txBody>
      </p:sp>
      <p:sp>
        <p:nvSpPr>
          <p:cNvPr id="5" name="Tijdelijke aanduiding voor voettekst 4">
            <a:extLst>
              <a:ext uri="{FF2B5EF4-FFF2-40B4-BE49-F238E27FC236}">
                <a16:creationId xmlns:a16="http://schemas.microsoft.com/office/drawing/2014/main" id="{9FB170CB-D97C-4391-ACD2-043EBDFBE9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0440D5-5C10-46D2-9464-2A2EDFD211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997E2-51EA-4BB9-8D6E-DAF436E87A8C}" type="slidenum">
              <a:rPr lang="nl-NL" smtClean="0"/>
              <a:t>‹nr.›</a:t>
            </a:fld>
            <a:endParaRPr lang="nl-NL"/>
          </a:p>
        </p:txBody>
      </p:sp>
    </p:spTree>
    <p:extLst>
      <p:ext uri="{BB962C8B-B14F-4D97-AF65-F5344CB8AC3E}">
        <p14:creationId xmlns:p14="http://schemas.microsoft.com/office/powerpoint/2010/main" val="208627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userDrawn="1"/>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userDrawn="1"/>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userDrawn="1">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userDrawn="1">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1D01BB4-494A-4665-BDE2-8319E3D5D049}" type="slidenum">
              <a:rPr lang="nl-NL"/>
              <a:pPr>
                <a:defRPr/>
              </a:pPr>
              <a:t>‹nr.›</a:t>
            </a:fld>
            <a:endParaRPr lang="nl-NL"/>
          </a:p>
        </p:txBody>
      </p:sp>
      <p:pic>
        <p:nvPicPr>
          <p:cNvPr id="1031" name="Afbeelding 6"/>
          <p:cNvPicPr>
            <a:picLocks noChangeAspect="1"/>
          </p:cNvPicPr>
          <p:nvPr userDrawn="1"/>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userDrawn="1"/>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userDrawn="1"/>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spTree>
    <p:extLst>
      <p:ext uri="{BB962C8B-B14F-4D97-AF65-F5344CB8AC3E}">
        <p14:creationId xmlns:p14="http://schemas.microsoft.com/office/powerpoint/2010/main" val="3595447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video" Target="https://www.youtube.com/embed/MXhEZTZD08Q?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mailto:t.noordeloos@helicon.nl"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8.xml"/><Relationship Id="rId1" Type="http://schemas.openxmlformats.org/officeDocument/2006/relationships/video" Target="https://www.youtube.com/embed/TKgJomiFJrM?feature=oembed" TargetMode="Externa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8.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67D09-5ADB-470C-A25C-0FBDFCC5A810}"/>
              </a:ext>
            </a:extLst>
          </p:cNvPr>
          <p:cNvSpPr>
            <a:spLocks noGrp="1"/>
          </p:cNvSpPr>
          <p:nvPr>
            <p:ph type="ctrTitle"/>
          </p:nvPr>
        </p:nvSpPr>
        <p:spPr/>
        <p:txBody>
          <a:bodyPr/>
          <a:lstStyle/>
          <a:p>
            <a:pPr algn="l"/>
            <a:r>
              <a:rPr lang="nl-NL"/>
              <a:t>	 Welkom in</a:t>
            </a:r>
          </a:p>
        </p:txBody>
      </p:sp>
      <p:sp>
        <p:nvSpPr>
          <p:cNvPr id="3" name="Ondertitel 2">
            <a:extLst>
              <a:ext uri="{FF2B5EF4-FFF2-40B4-BE49-F238E27FC236}">
                <a16:creationId xmlns:a16="http://schemas.microsoft.com/office/drawing/2014/main" id="{D2892BE8-2819-4825-89D0-5AD29BCF1EEB}"/>
              </a:ext>
            </a:extLst>
          </p:cNvPr>
          <p:cNvSpPr>
            <a:spLocks noGrp="1"/>
          </p:cNvSpPr>
          <p:nvPr>
            <p:ph type="subTitle" idx="1"/>
          </p:nvPr>
        </p:nvSpPr>
        <p:spPr/>
        <p:txBody>
          <a:bodyPr vert="horz" lIns="91440" tIns="45720" rIns="91440" bIns="45720" rtlCol="0" anchor="t">
            <a:normAutofit lnSpcReduction="10000"/>
          </a:bodyPr>
          <a:lstStyle/>
          <a:p>
            <a:r>
              <a:rPr lang="nl-NL" b="1"/>
              <a:t>Presentatie L&amp;O les maandag 23 november:</a:t>
            </a:r>
          </a:p>
          <a:p>
            <a:r>
              <a:rPr lang="nl-NL"/>
              <a:t>Keek-op-de-week incl. wat herhaling van data</a:t>
            </a:r>
            <a:endParaRPr lang="nl-NL">
              <a:cs typeface="Calibri"/>
            </a:endParaRPr>
          </a:p>
          <a:p>
            <a:r>
              <a:rPr lang="nl-NL">
                <a:cs typeface="Calibri"/>
              </a:rPr>
              <a:t>Special project: Food </a:t>
            </a:r>
            <a:r>
              <a:rPr lang="nl-NL" err="1">
                <a:cs typeface="Calibri"/>
              </a:rPr>
              <a:t>Gardens</a:t>
            </a:r>
            <a:r>
              <a:rPr lang="nl-NL">
                <a:cs typeface="Calibri"/>
              </a:rPr>
              <a:t> in Zuid-Afrika</a:t>
            </a:r>
            <a:endParaRPr lang="nl-NL"/>
          </a:p>
          <a:p>
            <a:r>
              <a:rPr lang="nl-NL"/>
              <a:t>Politiek en de impact daarvan op je onderneming.</a:t>
            </a:r>
            <a:endParaRPr lang="nl-NL">
              <a:cs typeface="Calibri" panose="020F0502020204030204"/>
            </a:endParaRPr>
          </a:p>
        </p:txBody>
      </p:sp>
      <p:pic>
        <p:nvPicPr>
          <p:cNvPr id="4" name="Afbeelding 3">
            <a:extLst>
              <a:ext uri="{FF2B5EF4-FFF2-40B4-BE49-F238E27FC236}">
                <a16:creationId xmlns:a16="http://schemas.microsoft.com/office/drawing/2014/main" id="{B7C04E23-A133-4A34-8017-8BFE24747AB8}"/>
              </a:ext>
            </a:extLst>
          </p:cNvPr>
          <p:cNvPicPr>
            <a:picLocks noChangeAspect="1"/>
          </p:cNvPicPr>
          <p:nvPr/>
        </p:nvPicPr>
        <p:blipFill>
          <a:blip r:embed="rId2"/>
          <a:stretch>
            <a:fillRect/>
          </a:stretch>
        </p:blipFill>
        <p:spPr>
          <a:xfrm>
            <a:off x="6096000" y="2363788"/>
            <a:ext cx="3686175" cy="1238250"/>
          </a:xfrm>
          <a:prstGeom prst="rect">
            <a:avLst/>
          </a:prstGeom>
        </p:spPr>
      </p:pic>
    </p:spTree>
    <p:extLst>
      <p:ext uri="{BB962C8B-B14F-4D97-AF65-F5344CB8AC3E}">
        <p14:creationId xmlns:p14="http://schemas.microsoft.com/office/powerpoint/2010/main" val="152178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6A51A-9A27-4497-8C67-D0550DD36C97}"/>
              </a:ext>
            </a:extLst>
          </p:cNvPr>
          <p:cNvSpPr>
            <a:spLocks noGrp="1"/>
          </p:cNvSpPr>
          <p:nvPr>
            <p:ph type="title"/>
          </p:nvPr>
        </p:nvSpPr>
        <p:spPr/>
        <p:txBody>
          <a:bodyPr/>
          <a:lstStyle/>
          <a:p>
            <a:r>
              <a:rPr lang="nl-NL"/>
              <a:t>Praktisch:</a:t>
            </a:r>
          </a:p>
        </p:txBody>
      </p:sp>
      <p:sp>
        <p:nvSpPr>
          <p:cNvPr id="4" name="Tekstvak 3">
            <a:extLst>
              <a:ext uri="{FF2B5EF4-FFF2-40B4-BE49-F238E27FC236}">
                <a16:creationId xmlns:a16="http://schemas.microsoft.com/office/drawing/2014/main" id="{53CC6A03-FB02-4FD0-A208-3960A33F2A25}"/>
              </a:ext>
            </a:extLst>
          </p:cNvPr>
          <p:cNvSpPr txBox="1"/>
          <p:nvPr/>
        </p:nvSpPr>
        <p:spPr>
          <a:xfrm>
            <a:off x="917825" y="1690688"/>
            <a:ext cx="10356349" cy="2092881"/>
          </a:xfrm>
          <a:prstGeom prst="rect">
            <a:avLst/>
          </a:prstGeom>
          <a:noFill/>
        </p:spPr>
        <p:txBody>
          <a:bodyPr wrap="square">
            <a:spAutoFit/>
          </a:bodyPr>
          <a:lstStyle/>
          <a:p>
            <a:r>
              <a:rPr lang="nl-NL"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Sessie 1: intro op dinsdag 1 december</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r>
              <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Sessie 2: Kansenkaart en vormgeving op dinsdag 8 december</a:t>
            </a:r>
          </a:p>
          <a:p>
            <a:r>
              <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Sessie 3: Samenwerking en obstakels in kaart brengen 15 december</a:t>
            </a:r>
            <a:endParaRPr lang="nl-NL" sz="2800">
              <a:effectLst/>
              <a:latin typeface="Calibri" panose="020F0502020204030204" pitchFamily="34" charset="0"/>
              <a:ea typeface="Calibri" panose="020F0502020204030204" pitchFamily="34" charset="0"/>
              <a:cs typeface="Times New Roman" panose="02020603050405020304" pitchFamily="18" charset="0"/>
            </a:endParaRPr>
          </a:p>
          <a:p>
            <a:r>
              <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Sessie 4 = </a:t>
            </a:r>
            <a:r>
              <a:rPr lang="nl-NL" sz="2800">
                <a:solidFill>
                  <a:srgbClr val="000000"/>
                </a:solidFill>
                <a:effectLst/>
                <a:latin typeface="Calibri" panose="020F0502020204030204" pitchFamily="34" charset="0"/>
                <a:ea typeface="Times New Roman" panose="02020603050405020304" pitchFamily="18" charset="0"/>
              </a:rPr>
              <a:t>Eindpresentatie 18 december </a:t>
            </a:r>
            <a:endParaRPr lang="nl-NL" sz="2800">
              <a:effectLst/>
              <a:latin typeface="Times New Roman" panose="02020603050405020304" pitchFamily="18" charset="0"/>
              <a:ea typeface="Times New Roman" panose="02020603050405020304" pitchFamily="18" charset="0"/>
            </a:endParaRPr>
          </a:p>
          <a:p>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kstvak 5">
            <a:extLst>
              <a:ext uri="{FF2B5EF4-FFF2-40B4-BE49-F238E27FC236}">
                <a16:creationId xmlns:a16="http://schemas.microsoft.com/office/drawing/2014/main" id="{7BA1CEFC-94A1-486F-9C89-2AE9F2EF7093}"/>
              </a:ext>
            </a:extLst>
          </p:cNvPr>
          <p:cNvSpPr txBox="1"/>
          <p:nvPr/>
        </p:nvSpPr>
        <p:spPr>
          <a:xfrm>
            <a:off x="917824" y="3783569"/>
            <a:ext cx="7054921" cy="2308324"/>
          </a:xfrm>
          <a:prstGeom prst="rect">
            <a:avLst/>
          </a:prstGeom>
          <a:noFill/>
        </p:spPr>
        <p:txBody>
          <a:bodyPr wrap="square">
            <a:spAutoFit/>
          </a:bodyPr>
          <a:lstStyle/>
          <a:p>
            <a:r>
              <a:rPr lang="nl-NL" sz="2400">
                <a:effectLst/>
                <a:latin typeface="Arial" panose="020B0604020202020204" pitchFamily="34" charset="0"/>
                <a:ea typeface="Calibri" panose="020F0502020204030204" pitchFamily="34" charset="0"/>
              </a:rPr>
              <a:t>Tijden: van 16.00 uur tot 17.30 uur </a:t>
            </a:r>
          </a:p>
          <a:p>
            <a:endParaRPr lang="nl-NL" sz="2400">
              <a:latin typeface="Arial" panose="020B0604020202020204" pitchFamily="34" charset="0"/>
            </a:endParaRPr>
          </a:p>
          <a:p>
            <a:r>
              <a:rPr lang="nl-NL" sz="2400">
                <a:latin typeface="Arial" panose="020B0604020202020204" pitchFamily="34" charset="0"/>
              </a:rPr>
              <a:t>Sessies onder leiding van Yvette van Kempen    -&gt;  </a:t>
            </a:r>
          </a:p>
          <a:p>
            <a:endParaRPr lang="nl-NL" sz="2400">
              <a:latin typeface="Arial" panose="020B0604020202020204" pitchFamily="34" charset="0"/>
            </a:endParaRPr>
          </a:p>
          <a:p>
            <a:r>
              <a:rPr lang="nl-NL" sz="2400">
                <a:latin typeface="Arial" panose="020B0604020202020204" pitchFamily="34" charset="0"/>
              </a:rPr>
              <a:t>Interesse; meld je bij Pascalle voor meer info / aanmelden. </a:t>
            </a:r>
            <a:endParaRPr lang="nl-NL" sz="2400"/>
          </a:p>
        </p:txBody>
      </p:sp>
      <p:pic>
        <p:nvPicPr>
          <p:cNvPr id="1026" name="Picture 2" descr="Dhinand Kleine - fotograaf op locatie: High Key profiel portret voor Yvette  van Kempen">
            <a:extLst>
              <a:ext uri="{FF2B5EF4-FFF2-40B4-BE49-F238E27FC236}">
                <a16:creationId xmlns:a16="http://schemas.microsoft.com/office/drawing/2014/main" id="{85FE4B7D-5CED-40EA-A8B2-3E0D4F6B4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370" y="3593386"/>
            <a:ext cx="17526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78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el 1">
            <a:extLst>
              <a:ext uri="{FF2B5EF4-FFF2-40B4-BE49-F238E27FC236}">
                <a16:creationId xmlns:a16="http://schemas.microsoft.com/office/drawing/2014/main" id="{46495829-49AB-49D3-B2E2-D3FD744A426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eaLnBrk="1" hangingPunct="1"/>
            <a:r>
              <a:rPr lang="en-US" sz="4300" kern="1200">
                <a:solidFill>
                  <a:srgbClr val="FFFFFF"/>
                </a:solidFill>
                <a:latin typeface="+mj-lt"/>
                <a:ea typeface="+mj-ea"/>
                <a:cs typeface="+mj-cs"/>
              </a:rPr>
              <a:t>Politiek en de impact ervan op je onderneming</a:t>
            </a:r>
          </a:p>
        </p:txBody>
      </p:sp>
      <p:sp>
        <p:nvSpPr>
          <p:cNvPr id="3" name="Tijdelijke aanduiding voor tekst 2">
            <a:extLst>
              <a:ext uri="{FF2B5EF4-FFF2-40B4-BE49-F238E27FC236}">
                <a16:creationId xmlns:a16="http://schemas.microsoft.com/office/drawing/2014/main" id="{FE9DB116-77F3-443A-948C-A87AA82E02CE}"/>
              </a:ext>
            </a:extLst>
          </p:cNvPr>
          <p:cNvSpPr>
            <a:spLocks noGrp="1"/>
          </p:cNvSpPr>
          <p:nvPr>
            <p:ph type="body" idx="1"/>
          </p:nvPr>
        </p:nvSpPr>
        <p:spPr>
          <a:xfrm>
            <a:off x="1171575" y="4473360"/>
            <a:ext cx="9469211" cy="865639"/>
          </a:xfrm>
        </p:spPr>
        <p:txBody>
          <a:bodyPr vert="horz" lIns="91440" tIns="45720" rIns="91440" bIns="45720" rtlCol="0" anchor="ctr">
            <a:normAutofit/>
          </a:bodyPr>
          <a:lstStyle/>
          <a:p>
            <a:pPr algn="ctr" eaLnBrk="1" hangingPunct="1"/>
            <a:r>
              <a:rPr lang="en-US" sz="2800" kern="1200" err="1">
                <a:solidFill>
                  <a:srgbClr val="000000"/>
                </a:solidFill>
                <a:latin typeface="+mn-lt"/>
                <a:ea typeface="+mn-ea"/>
                <a:cs typeface="+mn-cs"/>
              </a:rPr>
              <a:t>Hoezo</a:t>
            </a:r>
            <a:r>
              <a:rPr lang="en-US" sz="2800" kern="1200">
                <a:solidFill>
                  <a:srgbClr val="000000"/>
                </a:solidFill>
                <a:latin typeface="+mn-lt"/>
                <a:ea typeface="+mn-ea"/>
                <a:cs typeface="+mn-cs"/>
              </a:rPr>
              <a:t> </a:t>
            </a:r>
            <a:r>
              <a:rPr lang="en-US" sz="2800" kern="1200" err="1">
                <a:solidFill>
                  <a:srgbClr val="000000"/>
                </a:solidFill>
                <a:latin typeface="+mn-lt"/>
                <a:ea typeface="+mn-ea"/>
                <a:cs typeface="+mn-cs"/>
              </a:rPr>
              <a:t>hebben</a:t>
            </a:r>
            <a:r>
              <a:rPr lang="en-US" sz="2800" kern="1200">
                <a:solidFill>
                  <a:srgbClr val="000000"/>
                </a:solidFill>
                <a:latin typeface="+mn-lt"/>
                <a:ea typeface="+mn-ea"/>
                <a:cs typeface="+mn-cs"/>
              </a:rPr>
              <a:t> Trump of </a:t>
            </a:r>
            <a:r>
              <a:rPr lang="en-US" sz="2800" kern="1200" err="1">
                <a:solidFill>
                  <a:srgbClr val="000000"/>
                </a:solidFill>
                <a:latin typeface="+mn-lt"/>
                <a:ea typeface="+mn-ea"/>
                <a:cs typeface="+mn-cs"/>
              </a:rPr>
              <a:t>Rutte</a:t>
            </a:r>
            <a:r>
              <a:rPr lang="en-US" sz="2800" kern="1200">
                <a:solidFill>
                  <a:srgbClr val="000000"/>
                </a:solidFill>
                <a:latin typeface="+mn-lt"/>
                <a:ea typeface="+mn-ea"/>
                <a:cs typeface="+mn-cs"/>
              </a:rPr>
              <a:t> </a:t>
            </a:r>
            <a:r>
              <a:rPr lang="en-US" sz="2800" kern="1200" err="1">
                <a:solidFill>
                  <a:srgbClr val="000000"/>
                </a:solidFill>
                <a:latin typeface="+mn-lt"/>
                <a:ea typeface="+mn-ea"/>
                <a:cs typeface="+mn-cs"/>
              </a:rPr>
              <a:t>invloed</a:t>
            </a:r>
            <a:r>
              <a:rPr lang="en-US" sz="2800" kern="1200">
                <a:solidFill>
                  <a:srgbClr val="000000"/>
                </a:solidFill>
                <a:latin typeface="+mn-lt"/>
                <a:ea typeface="+mn-ea"/>
                <a:cs typeface="+mn-cs"/>
              </a:rPr>
              <a:t> op </a:t>
            </a:r>
            <a:r>
              <a:rPr lang="en-US" sz="2800" kern="1200" err="1">
                <a:solidFill>
                  <a:srgbClr val="000000"/>
                </a:solidFill>
                <a:latin typeface="+mn-lt"/>
                <a:ea typeface="+mn-ea"/>
                <a:cs typeface="+mn-cs"/>
              </a:rPr>
              <a:t>mijn</a:t>
            </a:r>
            <a:r>
              <a:rPr lang="en-US" sz="2800" kern="1200">
                <a:solidFill>
                  <a:srgbClr val="000000"/>
                </a:solidFill>
                <a:latin typeface="+mn-lt"/>
                <a:ea typeface="+mn-ea"/>
                <a:cs typeface="+mn-cs"/>
              </a:rPr>
              <a:t> </a:t>
            </a:r>
            <a:r>
              <a:rPr lang="en-US" sz="2800" kern="1200" err="1">
                <a:solidFill>
                  <a:srgbClr val="000000"/>
                </a:solidFill>
                <a:latin typeface="+mn-lt"/>
                <a:ea typeface="+mn-ea"/>
                <a:cs typeface="+mn-cs"/>
              </a:rPr>
              <a:t>onderneming</a:t>
            </a:r>
            <a:r>
              <a:rPr lang="en-US" sz="2800" kern="1200">
                <a:solidFill>
                  <a:srgbClr val="000000"/>
                </a:solidFill>
                <a:latin typeface="+mn-lt"/>
                <a:ea typeface="+mn-ea"/>
                <a:cs typeface="+mn-cs"/>
              </a:rPr>
              <a:t>?! </a:t>
            </a:r>
          </a:p>
        </p:txBody>
      </p:sp>
    </p:spTree>
    <p:extLst>
      <p:ext uri="{BB962C8B-B14F-4D97-AF65-F5344CB8AC3E}">
        <p14:creationId xmlns:p14="http://schemas.microsoft.com/office/powerpoint/2010/main" val="202093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6" name="Rectangle 8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62" name="Picture 14" descr="Foto's | Eric Wiebes | Rijksoverheid.nl">
            <a:extLst>
              <a:ext uri="{FF2B5EF4-FFF2-40B4-BE49-F238E27FC236}">
                <a16:creationId xmlns:a16="http://schemas.microsoft.com/office/drawing/2014/main" id="{6533E350-FD1D-4604-84AB-F6E152C0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317500"/>
            <a:ext cx="2184400" cy="3314700"/>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Donald Trump - Wikipedia">
            <a:extLst>
              <a:ext uri="{FF2B5EF4-FFF2-40B4-BE49-F238E27FC236}">
                <a16:creationId xmlns:a16="http://schemas.microsoft.com/office/drawing/2014/main" id="{1B35CD96-5FF7-4B8E-96DF-D584CC688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3721100"/>
            <a:ext cx="2184400" cy="2794000"/>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descr="Mark Rutte - Wikipedia">
            <a:extLst>
              <a:ext uri="{FF2B5EF4-FFF2-40B4-BE49-F238E27FC236}">
                <a16:creationId xmlns:a16="http://schemas.microsoft.com/office/drawing/2014/main" id="{DAC187E4-5EF3-48F2-9BAC-399560984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100" y="317500"/>
            <a:ext cx="1917700" cy="2590800"/>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Oproep Britse media: wees transparant over gezondheid Boris Johnson | NOS">
            <a:extLst>
              <a:ext uri="{FF2B5EF4-FFF2-40B4-BE49-F238E27FC236}">
                <a16:creationId xmlns:a16="http://schemas.microsoft.com/office/drawing/2014/main" id="{2597A24D-ECB8-4914-8F79-71DB16F54A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9100" y="2984500"/>
            <a:ext cx="1917700" cy="1041400"/>
          </a:xfrm>
          <a:prstGeom prst="rect">
            <a:avLst/>
          </a:prstGeom>
          <a:extLst>
            <a:ext uri="{909E8E84-426E-40DD-AFC4-6F175D3DCCD1}">
              <a14:hiddenFill xmlns:a14="http://schemas.microsoft.com/office/drawing/2010/main">
                <a:solidFill>
                  <a:srgbClr val="FFFFFF"/>
                </a:solidFill>
              </a14:hiddenFill>
            </a:ext>
          </a:extLst>
        </p:spPr>
      </p:pic>
      <p:pic>
        <p:nvPicPr>
          <p:cNvPr id="2066" name="Picture 18" descr="Xi Jinping - Wikipedia">
            <a:extLst>
              <a:ext uri="{FF2B5EF4-FFF2-40B4-BE49-F238E27FC236}">
                <a16:creationId xmlns:a16="http://schemas.microsoft.com/office/drawing/2014/main" id="{F6FAF89C-AC1D-4666-9684-731EB1D534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4102100"/>
            <a:ext cx="1917700" cy="2413000"/>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Ursula von der Leyen - Wikipedia">
            <a:extLst>
              <a:ext uri="{FF2B5EF4-FFF2-40B4-BE49-F238E27FC236}">
                <a16:creationId xmlns:a16="http://schemas.microsoft.com/office/drawing/2014/main" id="{EE8355CD-40DC-4865-984B-86235EC4F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6257" y="320925"/>
            <a:ext cx="2197100" cy="3352800"/>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59BD041-E7DC-4C7B-8708-BF2789A339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000" y="3746500"/>
            <a:ext cx="2197100" cy="2768600"/>
          </a:xfrm>
          <a:prstGeom prst="rect">
            <a:avLst/>
          </a:prstGeom>
          <a:extLst>
            <a:ext uri="{909E8E84-426E-40DD-AFC4-6F175D3DCCD1}">
              <a14:hiddenFill xmlns:a14="http://schemas.microsoft.com/office/drawing/2010/main">
                <a:solidFill>
                  <a:srgbClr val="FFFFFF"/>
                </a:solidFill>
              </a14:hiddenFill>
            </a:ext>
          </a:extLst>
        </p:spPr>
      </p:pic>
      <p:pic>
        <p:nvPicPr>
          <p:cNvPr id="2068" name="Picture 20" descr="Ministry of Finance | Government.nl">
            <a:extLst>
              <a:ext uri="{FF2B5EF4-FFF2-40B4-BE49-F238E27FC236}">
                <a16:creationId xmlns:a16="http://schemas.microsoft.com/office/drawing/2014/main" id="{77B48712-8DF4-4225-90C3-593EE74697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9000" y="308073"/>
            <a:ext cx="1701800" cy="1104900"/>
          </a:xfrm>
          <a:prstGeom prst="rect">
            <a:avLst/>
          </a:prstGeom>
          <a:extLst>
            <a:ext uri="{909E8E84-426E-40DD-AFC4-6F175D3DCCD1}">
              <a14:hiddenFill xmlns:a14="http://schemas.microsoft.com/office/drawing/2010/main">
                <a:solidFill>
                  <a:srgbClr val="FFFFFF"/>
                </a:solidFill>
              </a14:hiddenFill>
            </a:ext>
          </a:extLst>
        </p:spPr>
      </p:pic>
      <p:pic>
        <p:nvPicPr>
          <p:cNvPr id="2064" name="Picture 16" descr="Frans Timmermans (politicus) - Wikipedia">
            <a:extLst>
              <a:ext uri="{FF2B5EF4-FFF2-40B4-BE49-F238E27FC236}">
                <a16:creationId xmlns:a16="http://schemas.microsoft.com/office/drawing/2014/main" id="{0AEF63A9-2CE7-402A-B53D-CC2BD53C98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09000" y="1498600"/>
            <a:ext cx="1701800" cy="2336800"/>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Ruslandexpert over Poetin: 'Er zal geen enkel excuus over zijn lippen  komen' | Het Parool">
            <a:extLst>
              <a:ext uri="{FF2B5EF4-FFF2-40B4-BE49-F238E27FC236}">
                <a16:creationId xmlns:a16="http://schemas.microsoft.com/office/drawing/2014/main" id="{14F75365-C6DE-4CDD-ADF2-9BDEA63561B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09000" y="3911600"/>
            <a:ext cx="1701800" cy="2603500"/>
          </a:xfrm>
          <a:prstGeom prst="rect">
            <a:avLst/>
          </a:prstGeom>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A47235A3-9530-4B88-B5DF-337FD4F3965E}"/>
              </a:ext>
            </a:extLst>
          </p:cNvPr>
          <p:cNvSpPr txBox="1"/>
          <p:nvPr/>
        </p:nvSpPr>
        <p:spPr>
          <a:xfrm>
            <a:off x="3690325" y="2422092"/>
            <a:ext cx="4590838" cy="1938992"/>
          </a:xfrm>
          <a:prstGeom prst="rect">
            <a:avLst/>
          </a:prstGeom>
          <a:solidFill>
            <a:schemeClr val="bg1"/>
          </a:solidFill>
        </p:spPr>
        <p:txBody>
          <a:bodyPr wrap="square" rtlCol="0">
            <a:spAutoFit/>
          </a:bodyPr>
          <a:lstStyle/>
          <a:p>
            <a:pPr algn="ctr"/>
            <a:r>
              <a:rPr lang="nl-NL" sz="6000">
                <a:solidFill>
                  <a:schemeClr val="accent1"/>
                </a:solidFill>
                <a:latin typeface="Century Gothic" panose="020B0502020202020204" pitchFamily="34" charset="0"/>
              </a:rPr>
              <a:t>Politici van 2020</a:t>
            </a:r>
            <a:endParaRPr lang="nl-NL" sz="4800">
              <a:solidFill>
                <a:schemeClr val="accent1"/>
              </a:solidFill>
            </a:endParaRPr>
          </a:p>
        </p:txBody>
      </p:sp>
    </p:spTree>
    <p:extLst>
      <p:ext uri="{BB962C8B-B14F-4D97-AF65-F5344CB8AC3E}">
        <p14:creationId xmlns:p14="http://schemas.microsoft.com/office/powerpoint/2010/main" val="4509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ster Een wereldbol met vlaggen van landen • Pixers® - We leven om te  veranderen">
            <a:extLst>
              <a:ext uri="{FF2B5EF4-FFF2-40B4-BE49-F238E27FC236}">
                <a16:creationId xmlns:a16="http://schemas.microsoft.com/office/drawing/2014/main" id="{5F25CE6F-847C-4F58-90BE-D855716151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5" b="1402"/>
          <a:stretch/>
        </p:blipFill>
        <p:spPr bwMode="auto">
          <a:xfrm>
            <a:off x="280034" y="203359"/>
            <a:ext cx="224980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uropa (werelddeel) - Wikipedia">
            <a:extLst>
              <a:ext uri="{FF2B5EF4-FFF2-40B4-BE49-F238E27FC236}">
                <a16:creationId xmlns:a16="http://schemas.microsoft.com/office/drawing/2014/main" id="{14F26305-9D1F-4AC5-9EA5-29E6F3A33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55" y="326708"/>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idstaten Europese Unie - Europa Nu">
            <a:extLst>
              <a:ext uri="{FF2B5EF4-FFF2-40B4-BE49-F238E27FC236}">
                <a16:creationId xmlns:a16="http://schemas.microsoft.com/office/drawing/2014/main" id="{8DFF9F1A-8AF7-4312-B92F-A444F32FF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121" y="379995"/>
            <a:ext cx="2152649" cy="220048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etten: 15 miljoen euro extra voor ondersteuning Kamer | NOS">
            <a:extLst>
              <a:ext uri="{FF2B5EF4-FFF2-40B4-BE49-F238E27FC236}">
                <a16:creationId xmlns:a16="http://schemas.microsoft.com/office/drawing/2014/main" id="{064A1360-E666-4508-A065-98D3629A9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26" y="64516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olitiek in Noord-Brabant - Wikipedia">
            <a:extLst>
              <a:ext uri="{FF2B5EF4-FFF2-40B4-BE49-F238E27FC236}">
                <a16:creationId xmlns:a16="http://schemas.microsoft.com/office/drawing/2014/main" id="{1E7F3E77-E202-4F8C-AC4B-6327030DB1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7251" y="2561907"/>
            <a:ext cx="23812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en kijkje in het nieuwe Stadskantoor Tilburg">
            <a:extLst>
              <a:ext uri="{FF2B5EF4-FFF2-40B4-BE49-F238E27FC236}">
                <a16:creationId xmlns:a16="http://schemas.microsoft.com/office/drawing/2014/main" id="{5A5214F6-3278-4CDD-97C7-96B8FC85A1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9126" y="466915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nvloed op je sollicitatiegesprek">
            <a:extLst>
              <a:ext uri="{FF2B5EF4-FFF2-40B4-BE49-F238E27FC236}">
                <a16:creationId xmlns:a16="http://schemas.microsoft.com/office/drawing/2014/main" id="{AF6AFB86-6D90-4727-B719-31DA69E00A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3396" y="3125014"/>
            <a:ext cx="2557145" cy="3352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9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C0D7914-65BB-44BC-9EB3-B030A93B1069}"/>
              </a:ext>
            </a:extLst>
          </p:cNvPr>
          <p:cNvSpPr txBox="1"/>
          <p:nvPr/>
        </p:nvSpPr>
        <p:spPr>
          <a:xfrm>
            <a:off x="1006867" y="410922"/>
            <a:ext cx="10376899" cy="1077218"/>
          </a:xfrm>
          <a:prstGeom prst="rect">
            <a:avLst/>
          </a:prstGeom>
          <a:noFill/>
        </p:spPr>
        <p:txBody>
          <a:bodyPr wrap="square" rtlCol="0">
            <a:spAutoFit/>
          </a:bodyPr>
          <a:lstStyle/>
          <a:p>
            <a:pPr algn="ctr"/>
            <a:r>
              <a:rPr lang="nl-NL" sz="3200" b="1">
                <a:solidFill>
                  <a:schemeClr val="accent6"/>
                </a:solidFill>
              </a:rPr>
              <a:t>Terug naar Nederland: wie zijn dit en </a:t>
            </a:r>
          </a:p>
          <a:p>
            <a:pPr algn="ctr"/>
            <a:r>
              <a:rPr lang="nl-NL" sz="3200" b="1">
                <a:solidFill>
                  <a:schemeClr val="accent6"/>
                </a:solidFill>
              </a:rPr>
              <a:t>van welke politieke partij zijn ze?  </a:t>
            </a:r>
          </a:p>
        </p:txBody>
      </p:sp>
      <p:pic>
        <p:nvPicPr>
          <p:cNvPr id="3" name="Picture 8" descr="Mark Rutte - Wikipedia">
            <a:extLst>
              <a:ext uri="{FF2B5EF4-FFF2-40B4-BE49-F238E27FC236}">
                <a16:creationId xmlns:a16="http://schemas.microsoft.com/office/drawing/2014/main" id="{CEF25532-C290-4AAE-A58B-EA1876273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940" y="2143974"/>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Foto's | Eric Wiebes | Rijksoverheid.nl">
            <a:extLst>
              <a:ext uri="{FF2B5EF4-FFF2-40B4-BE49-F238E27FC236}">
                <a16:creationId xmlns:a16="http://schemas.microsoft.com/office/drawing/2014/main" id="{944ADD27-CB37-4177-A1D2-D2E444FDB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288" y="1991574"/>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Ministry of Finance | Government.nl">
            <a:extLst>
              <a:ext uri="{FF2B5EF4-FFF2-40B4-BE49-F238E27FC236}">
                <a16:creationId xmlns:a16="http://schemas.microsoft.com/office/drawing/2014/main" id="{8D116E82-E59B-4A12-86CD-75F82C612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861" y="287402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594E2E1B-0136-4EE3-8617-D87E4860A989}"/>
              </a:ext>
            </a:extLst>
          </p:cNvPr>
          <p:cNvSpPr txBox="1"/>
          <p:nvPr/>
        </p:nvSpPr>
        <p:spPr>
          <a:xfrm>
            <a:off x="1767155" y="5188449"/>
            <a:ext cx="1952090" cy="646331"/>
          </a:xfrm>
          <a:prstGeom prst="rect">
            <a:avLst/>
          </a:prstGeom>
          <a:noFill/>
        </p:spPr>
        <p:txBody>
          <a:bodyPr wrap="square" rtlCol="0">
            <a:spAutoFit/>
          </a:bodyPr>
          <a:lstStyle/>
          <a:p>
            <a:r>
              <a:rPr lang="nl-NL"/>
              <a:t>Mark Rutte, premier, VVD </a:t>
            </a:r>
          </a:p>
        </p:txBody>
      </p:sp>
      <p:sp>
        <p:nvSpPr>
          <p:cNvPr id="7" name="Tekstvak 6">
            <a:extLst>
              <a:ext uri="{FF2B5EF4-FFF2-40B4-BE49-F238E27FC236}">
                <a16:creationId xmlns:a16="http://schemas.microsoft.com/office/drawing/2014/main" id="{9DC25603-DFBD-46CF-98A4-4067D1EEC5BB}"/>
              </a:ext>
            </a:extLst>
          </p:cNvPr>
          <p:cNvSpPr txBox="1"/>
          <p:nvPr/>
        </p:nvSpPr>
        <p:spPr>
          <a:xfrm>
            <a:off x="4970288" y="4816432"/>
            <a:ext cx="1952090" cy="1477328"/>
          </a:xfrm>
          <a:prstGeom prst="rect">
            <a:avLst/>
          </a:prstGeom>
          <a:noFill/>
        </p:spPr>
        <p:txBody>
          <a:bodyPr wrap="square" rtlCol="0">
            <a:spAutoFit/>
          </a:bodyPr>
          <a:lstStyle/>
          <a:p>
            <a:r>
              <a:rPr lang="nl-NL"/>
              <a:t>Eric Wiebes, Minister van Economische Zaken en Klimaat, VVD </a:t>
            </a:r>
          </a:p>
        </p:txBody>
      </p:sp>
      <p:sp>
        <p:nvSpPr>
          <p:cNvPr id="9" name="Tekstvak 8">
            <a:extLst>
              <a:ext uri="{FF2B5EF4-FFF2-40B4-BE49-F238E27FC236}">
                <a16:creationId xmlns:a16="http://schemas.microsoft.com/office/drawing/2014/main" id="{E4AEC51E-C1C8-4C09-A99A-C82497E55D5B}"/>
              </a:ext>
            </a:extLst>
          </p:cNvPr>
          <p:cNvSpPr txBox="1"/>
          <p:nvPr/>
        </p:nvSpPr>
        <p:spPr>
          <a:xfrm>
            <a:off x="8043861" y="5086179"/>
            <a:ext cx="2496619" cy="646331"/>
          </a:xfrm>
          <a:prstGeom prst="rect">
            <a:avLst/>
          </a:prstGeom>
          <a:noFill/>
        </p:spPr>
        <p:txBody>
          <a:bodyPr wrap="square">
            <a:spAutoFit/>
          </a:bodyPr>
          <a:lstStyle/>
          <a:p>
            <a:r>
              <a:rPr lang="nl-NL"/>
              <a:t>Wopke Hoekstra (CDA)</a:t>
            </a:r>
          </a:p>
          <a:p>
            <a:r>
              <a:rPr lang="nl-NL"/>
              <a:t>Minister van Financiën</a:t>
            </a:r>
          </a:p>
        </p:txBody>
      </p:sp>
    </p:spTree>
    <p:extLst>
      <p:ext uri="{BB962C8B-B14F-4D97-AF65-F5344CB8AC3E}">
        <p14:creationId xmlns:p14="http://schemas.microsoft.com/office/powerpoint/2010/main" val="12429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3845008-15B5-400E-B44E-BE5AAFB47208}"/>
              </a:ext>
            </a:extLst>
          </p:cNvPr>
          <p:cNvSpPr txBox="1"/>
          <p:nvPr/>
        </p:nvSpPr>
        <p:spPr>
          <a:xfrm>
            <a:off x="4128368" y="4522156"/>
            <a:ext cx="4937937" cy="13632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100" b="1" kern="1200">
                <a:solidFill>
                  <a:schemeClr val="tx1"/>
                </a:solidFill>
                <a:latin typeface="+mj-lt"/>
                <a:ea typeface="+mj-ea"/>
                <a:cs typeface="+mj-cs"/>
              </a:rPr>
              <a:t>Hoe hebben deze en andere politici invloed op jouw leven? </a:t>
            </a:r>
          </a:p>
        </p:txBody>
      </p:sp>
      <p:sp>
        <p:nvSpPr>
          <p:cNvPr id="6159" name="Freeform: Shape 7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0" name="Freeform: Shape 80">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Motivatie omlaag, slechtere cijfers: 'Jongeren vinden traditioneel onderwijs  te saai' | RTL Nieuws">
            <a:extLst>
              <a:ext uri="{FF2B5EF4-FFF2-40B4-BE49-F238E27FC236}">
                <a16:creationId xmlns:a16="http://schemas.microsoft.com/office/drawing/2014/main" id="{E60685FE-1271-4B3E-B88F-ED781DD122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99" b="4"/>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Kunst &amp; Cultuur Drenthe houdt culturele markt | Coevorder Courant">
            <a:extLst>
              <a:ext uri="{FF2B5EF4-FFF2-40B4-BE49-F238E27FC236}">
                <a16:creationId xmlns:a16="http://schemas.microsoft.com/office/drawing/2014/main" id="{CB9CC4EE-D34E-4283-82DC-2FF3082FAE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23" r="25203"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6161" name="Oval 82">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2" name="Picture 8" descr="Maak Nederland filevrij | ANWB belangenbehartiging">
            <a:extLst>
              <a:ext uri="{FF2B5EF4-FFF2-40B4-BE49-F238E27FC236}">
                <a16:creationId xmlns:a16="http://schemas.microsoft.com/office/drawing/2014/main" id="{30C95014-47EC-481B-B3F2-FEF5E81CD0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906" r="12095" b="2"/>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6162" name="Freeform: Shape 84">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0" name="Picture 6" descr="Zorg: oplossingen op maat - BMC | BMC">
            <a:extLst>
              <a:ext uri="{FF2B5EF4-FFF2-40B4-BE49-F238E27FC236}">
                <a16:creationId xmlns:a16="http://schemas.microsoft.com/office/drawing/2014/main" id="{FE9D09E1-8152-438C-A21F-AFB2CDA29D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23" r="20926" b="-1"/>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6163" name="Freeform: Shape 86">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4" name="Picture 10" descr="Milieu – Filta Gelderland">
            <a:extLst>
              <a:ext uri="{FF2B5EF4-FFF2-40B4-BE49-F238E27FC236}">
                <a16:creationId xmlns:a16="http://schemas.microsoft.com/office/drawing/2014/main" id="{D7F83607-BC9A-46DA-A4D8-79118E3FCC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117" r="29379"/>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8370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2C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Afbeeldingsresultaat voor schema politiek bestuur nederland | Politiek,  Nederland, Mindmap">
            <a:extLst>
              <a:ext uri="{FF2B5EF4-FFF2-40B4-BE49-F238E27FC236}">
                <a16:creationId xmlns:a16="http://schemas.microsoft.com/office/drawing/2014/main" id="{5F41B184-60A0-4BED-8354-4084180D24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6181" y="1395583"/>
            <a:ext cx="5462546" cy="4110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21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E69DF-B6DE-4CFB-AE25-91E4D6B95F5D}"/>
              </a:ext>
            </a:extLst>
          </p:cNvPr>
          <p:cNvSpPr>
            <a:spLocks noGrp="1"/>
          </p:cNvSpPr>
          <p:nvPr>
            <p:ph type="title"/>
          </p:nvPr>
        </p:nvSpPr>
        <p:spPr/>
        <p:txBody>
          <a:bodyPr/>
          <a:lstStyle/>
          <a:p>
            <a:r>
              <a:rPr lang="nl-NL"/>
              <a:t>Politieke partijen </a:t>
            </a:r>
          </a:p>
        </p:txBody>
      </p:sp>
      <p:sp>
        <p:nvSpPr>
          <p:cNvPr id="3" name="Tekstvak 2">
            <a:extLst>
              <a:ext uri="{FF2B5EF4-FFF2-40B4-BE49-F238E27FC236}">
                <a16:creationId xmlns:a16="http://schemas.microsoft.com/office/drawing/2014/main" id="{215F05EB-BF90-4F2A-A3B1-249F9FE2B3B5}"/>
              </a:ext>
            </a:extLst>
          </p:cNvPr>
          <p:cNvSpPr txBox="1"/>
          <p:nvPr/>
        </p:nvSpPr>
        <p:spPr>
          <a:xfrm>
            <a:off x="838200" y="1690688"/>
            <a:ext cx="10880333" cy="2585323"/>
          </a:xfrm>
          <a:prstGeom prst="rect">
            <a:avLst/>
          </a:prstGeom>
          <a:noFill/>
        </p:spPr>
        <p:txBody>
          <a:bodyPr wrap="square" rtlCol="0">
            <a:spAutoFit/>
          </a:bodyPr>
          <a:lstStyle/>
          <a:p>
            <a:r>
              <a:rPr lang="nl-NL" sz="2400"/>
              <a:t>Onder te verdelen in allerlei typeringen:</a:t>
            </a:r>
          </a:p>
          <a:p>
            <a:endParaRPr lang="nl-NL" sz="2400"/>
          </a:p>
          <a:p>
            <a:pPr marL="285750" indent="-285750">
              <a:buFontTx/>
              <a:buChar char="-"/>
            </a:pPr>
            <a:r>
              <a:rPr lang="nl-NL" sz="2400"/>
              <a:t>Soorten stromingen: Sociaal democratie, christendemocratie en liberalisme</a:t>
            </a:r>
          </a:p>
          <a:p>
            <a:pPr marL="285750" indent="-285750">
              <a:buFontTx/>
              <a:buChar char="-"/>
            </a:pPr>
            <a:r>
              <a:rPr lang="nl-NL" sz="2400"/>
              <a:t>Soorten ideologieën: Progressief en conservatief</a:t>
            </a:r>
          </a:p>
          <a:p>
            <a:pPr marL="285750" indent="-285750">
              <a:buFontTx/>
              <a:buChar char="-"/>
            </a:pPr>
            <a:r>
              <a:rPr lang="nl-NL" sz="2400"/>
              <a:t>Verschillende visies op de rol van overheid: Link en rechts </a:t>
            </a:r>
          </a:p>
          <a:p>
            <a:pPr marL="285750" indent="-285750">
              <a:buFontTx/>
              <a:buChar char="-"/>
            </a:pPr>
            <a:r>
              <a:rPr lang="nl-NL" sz="2400"/>
              <a:t>Traditionele politieke partijen &lt; &gt; populisme, </a:t>
            </a:r>
            <a:r>
              <a:rPr lang="nl-NL" sz="2400" err="1"/>
              <a:t>one</a:t>
            </a:r>
            <a:r>
              <a:rPr lang="nl-NL" sz="2400"/>
              <a:t> issue partijen of protestpartijen </a:t>
            </a:r>
          </a:p>
          <a:p>
            <a:pPr marL="285750" indent="-285750">
              <a:buFontTx/>
              <a:buChar char="-"/>
            </a:pPr>
            <a:endParaRPr lang="nl-NL"/>
          </a:p>
        </p:txBody>
      </p:sp>
    </p:spTree>
    <p:extLst>
      <p:ext uri="{BB962C8B-B14F-4D97-AF65-F5344CB8AC3E}">
        <p14:creationId xmlns:p14="http://schemas.microsoft.com/office/powerpoint/2010/main" val="101343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Isosceles Triangle 14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oofdstuk 3 | Staatsinrichtinggeschiedenis.jouwweb.nl">
            <a:extLst>
              <a:ext uri="{FF2B5EF4-FFF2-40B4-BE49-F238E27FC236}">
                <a16:creationId xmlns:a16="http://schemas.microsoft.com/office/drawing/2014/main" id="{7560A410-FBBB-4A83-9899-3FD686643C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7" y="643467"/>
            <a:ext cx="7428086"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9" name="Isosceles Triangle 14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70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13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Freeform: Shape 13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6" name="Rectangle 13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7" name="Rectangle 14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Shape 14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9" name="Isosceles Triangle 14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nleiding politieke stromingen - ppt download">
            <a:extLst>
              <a:ext uri="{FF2B5EF4-FFF2-40B4-BE49-F238E27FC236}">
                <a16:creationId xmlns:a16="http://schemas.microsoft.com/office/drawing/2014/main" id="{C813914C-3247-4754-9131-310283D3D2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946"/>
          <a:stretch/>
        </p:blipFill>
        <p:spPr bwMode="auto">
          <a:xfrm>
            <a:off x="1945806" y="288485"/>
            <a:ext cx="7810478" cy="65048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250" name="Isosceles Triangle 14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32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4814"/>
            <a:ext cx="10515600" cy="1325563"/>
          </a:xfrm>
        </p:spPr>
        <p:txBody>
          <a:bodyPr/>
          <a:lstStyle/>
          <a:p>
            <a:r>
              <a:rPr lang="nl-NL"/>
              <a:t>Leerjaar 2</a:t>
            </a:r>
          </a:p>
        </p:txBody>
      </p:sp>
      <p:pic>
        <p:nvPicPr>
          <p:cNvPr id="6" name="Tijdelijke aanduiding voor inhoud 5">
            <a:extLst>
              <a:ext uri="{FF2B5EF4-FFF2-40B4-BE49-F238E27FC236}">
                <a16:creationId xmlns:a16="http://schemas.microsoft.com/office/drawing/2014/main" id="{B5310001-F911-4717-A51C-BB8C6D7C84D1}"/>
              </a:ext>
            </a:extLst>
          </p:cNvPr>
          <p:cNvPicPr>
            <a:picLocks noGrp="1" noChangeAspect="1"/>
          </p:cNvPicPr>
          <p:nvPr>
            <p:ph idx="1"/>
          </p:nvPr>
        </p:nvPicPr>
        <p:blipFill>
          <a:blip r:embed="rId2"/>
          <a:stretch>
            <a:fillRect/>
          </a:stretch>
        </p:blipFill>
        <p:spPr>
          <a:xfrm>
            <a:off x="111784" y="2182769"/>
            <a:ext cx="11968432" cy="2455950"/>
          </a:xfrm>
        </p:spPr>
      </p:pic>
      <p:pic>
        <p:nvPicPr>
          <p:cNvPr id="5" name="Afbeelding 4"/>
          <p:cNvPicPr>
            <a:picLocks noChangeAspect="1"/>
          </p:cNvPicPr>
          <p:nvPr/>
        </p:nvPicPr>
        <p:blipFill>
          <a:blip r:embed="rId3"/>
          <a:stretch>
            <a:fillRect/>
          </a:stretch>
        </p:blipFill>
        <p:spPr>
          <a:xfrm>
            <a:off x="0" y="6165669"/>
            <a:ext cx="2169840" cy="692331"/>
          </a:xfrm>
          <a:prstGeom prst="rect">
            <a:avLst/>
          </a:prstGeom>
        </p:spPr>
      </p:pic>
      <p:cxnSp>
        <p:nvCxnSpPr>
          <p:cNvPr id="10" name="Rechte verbindingslijn met pijl 9">
            <a:extLst>
              <a:ext uri="{FF2B5EF4-FFF2-40B4-BE49-F238E27FC236}">
                <a16:creationId xmlns:a16="http://schemas.microsoft.com/office/drawing/2014/main" id="{79345849-586B-46CD-8F25-6F84212F3489}"/>
              </a:ext>
            </a:extLst>
          </p:cNvPr>
          <p:cNvCxnSpPr>
            <a:cxnSpLocks/>
          </p:cNvCxnSpPr>
          <p:nvPr/>
        </p:nvCxnSpPr>
        <p:spPr>
          <a:xfrm flipH="1">
            <a:off x="1269507" y="1806222"/>
            <a:ext cx="1304362" cy="1940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kstvak 10">
            <a:extLst>
              <a:ext uri="{FF2B5EF4-FFF2-40B4-BE49-F238E27FC236}">
                <a16:creationId xmlns:a16="http://schemas.microsoft.com/office/drawing/2014/main" id="{F6565F70-9D82-4C99-AAEC-33104CC8891B}"/>
              </a:ext>
            </a:extLst>
          </p:cNvPr>
          <p:cNvSpPr txBox="1"/>
          <p:nvPr/>
        </p:nvSpPr>
        <p:spPr>
          <a:xfrm>
            <a:off x="1649284" y="1566404"/>
            <a:ext cx="225777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400" b="0" i="0" u="none" strike="noStrike" kern="1200" cap="none" spc="0" normalizeH="0" baseline="0" noProof="0">
                <a:ln>
                  <a:noFill/>
                </a:ln>
                <a:solidFill>
                  <a:prstClr val="black"/>
                </a:solidFill>
                <a:effectLst/>
                <a:uLnTx/>
                <a:uFillTx/>
                <a:latin typeface="Calibri"/>
                <a:ea typeface="+mn-ea"/>
                <a:cs typeface="+mn-cs"/>
              </a:rPr>
              <a:t>U bevindt zich hier</a:t>
            </a:r>
          </a:p>
        </p:txBody>
      </p:sp>
      <p:sp>
        <p:nvSpPr>
          <p:cNvPr id="12" name="Rechteraccolade 11">
            <a:extLst>
              <a:ext uri="{FF2B5EF4-FFF2-40B4-BE49-F238E27FC236}">
                <a16:creationId xmlns:a16="http://schemas.microsoft.com/office/drawing/2014/main" id="{1260B006-3A86-49A0-A6B6-57244B8B05C8}"/>
              </a:ext>
            </a:extLst>
          </p:cNvPr>
          <p:cNvSpPr/>
          <p:nvPr/>
        </p:nvSpPr>
        <p:spPr>
          <a:xfrm rot="5400000">
            <a:off x="1879643" y="3020412"/>
            <a:ext cx="422349" cy="3800024"/>
          </a:xfrm>
          <a:prstGeom prst="rightBrace">
            <a:avLst>
              <a:gd name="adj1" fmla="val 0"/>
              <a:gd name="adj2" fmla="val 52004"/>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hteraccolade 14">
            <a:extLst>
              <a:ext uri="{FF2B5EF4-FFF2-40B4-BE49-F238E27FC236}">
                <a16:creationId xmlns:a16="http://schemas.microsoft.com/office/drawing/2014/main" id="{C54750BC-F75E-4419-8788-056A1FE7A075}"/>
              </a:ext>
            </a:extLst>
          </p:cNvPr>
          <p:cNvSpPr/>
          <p:nvPr/>
        </p:nvSpPr>
        <p:spPr>
          <a:xfrm rot="5400000">
            <a:off x="5658703" y="3137126"/>
            <a:ext cx="422349" cy="3566600"/>
          </a:xfrm>
          <a:prstGeom prst="rightBrace">
            <a:avLst>
              <a:gd name="adj1" fmla="val 0"/>
              <a:gd name="adj2" fmla="val 52004"/>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kstvak 15">
            <a:extLst>
              <a:ext uri="{FF2B5EF4-FFF2-40B4-BE49-F238E27FC236}">
                <a16:creationId xmlns:a16="http://schemas.microsoft.com/office/drawing/2014/main" id="{F0583572-EB87-4692-956C-933103F3A613}"/>
              </a:ext>
            </a:extLst>
          </p:cNvPr>
          <p:cNvSpPr txBox="1"/>
          <p:nvPr/>
        </p:nvSpPr>
        <p:spPr>
          <a:xfrm>
            <a:off x="1052239" y="5133598"/>
            <a:ext cx="20771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Periode 2</a:t>
            </a:r>
          </a:p>
        </p:txBody>
      </p:sp>
      <p:sp>
        <p:nvSpPr>
          <p:cNvPr id="18" name="Tekstvak 17">
            <a:extLst>
              <a:ext uri="{FF2B5EF4-FFF2-40B4-BE49-F238E27FC236}">
                <a16:creationId xmlns:a16="http://schemas.microsoft.com/office/drawing/2014/main" id="{C602051A-01B7-40A3-A036-BF04B1F86853}"/>
              </a:ext>
            </a:extLst>
          </p:cNvPr>
          <p:cNvSpPr txBox="1"/>
          <p:nvPr/>
        </p:nvSpPr>
        <p:spPr>
          <a:xfrm>
            <a:off x="4831299" y="5142842"/>
            <a:ext cx="20771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Periode 3</a:t>
            </a:r>
          </a:p>
        </p:txBody>
      </p:sp>
      <p:sp>
        <p:nvSpPr>
          <p:cNvPr id="20" name="Rechteraccolade 19">
            <a:extLst>
              <a:ext uri="{FF2B5EF4-FFF2-40B4-BE49-F238E27FC236}">
                <a16:creationId xmlns:a16="http://schemas.microsoft.com/office/drawing/2014/main" id="{D788AEE0-8C8B-486B-B716-38B3E2AB4B82}"/>
              </a:ext>
            </a:extLst>
          </p:cNvPr>
          <p:cNvSpPr/>
          <p:nvPr/>
        </p:nvSpPr>
        <p:spPr>
          <a:xfrm rot="5400000">
            <a:off x="9598852" y="3376654"/>
            <a:ext cx="422349" cy="3087545"/>
          </a:xfrm>
          <a:prstGeom prst="rightBrace">
            <a:avLst>
              <a:gd name="adj1" fmla="val 0"/>
              <a:gd name="adj2" fmla="val 52004"/>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kstvak 21">
            <a:extLst>
              <a:ext uri="{FF2B5EF4-FFF2-40B4-BE49-F238E27FC236}">
                <a16:creationId xmlns:a16="http://schemas.microsoft.com/office/drawing/2014/main" id="{16822758-91BC-4B2E-8B20-3A2EF35DA0DE}"/>
              </a:ext>
            </a:extLst>
          </p:cNvPr>
          <p:cNvSpPr txBox="1"/>
          <p:nvPr/>
        </p:nvSpPr>
        <p:spPr>
          <a:xfrm>
            <a:off x="8771448" y="5142842"/>
            <a:ext cx="20771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Periode 4</a:t>
            </a:r>
          </a:p>
        </p:txBody>
      </p:sp>
    </p:spTree>
    <p:extLst>
      <p:ext uri="{BB962C8B-B14F-4D97-AF65-F5344CB8AC3E}">
        <p14:creationId xmlns:p14="http://schemas.microsoft.com/office/powerpoint/2010/main" val="107324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Isosceles Triangle 14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Politieke analyse over rechts: - Tallsay.com">
            <a:extLst>
              <a:ext uri="{FF2B5EF4-FFF2-40B4-BE49-F238E27FC236}">
                <a16:creationId xmlns:a16="http://schemas.microsoft.com/office/drawing/2014/main" id="{0F4B06C2-93B5-4B7F-A2D2-7DFAD75172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1132" y="643467"/>
            <a:ext cx="702973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9" name="Isosceles Triangle 14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88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F508E51-CEB3-46EA-B539-D12D511CB88E}"/>
              </a:ext>
            </a:extLst>
          </p:cNvPr>
          <p:cNvPicPr>
            <a:picLocks noChangeAspect="1"/>
          </p:cNvPicPr>
          <p:nvPr/>
        </p:nvPicPr>
        <p:blipFill>
          <a:blip r:embed="rId2"/>
          <a:stretch>
            <a:fillRect/>
          </a:stretch>
        </p:blipFill>
        <p:spPr>
          <a:xfrm>
            <a:off x="2458479" y="1185680"/>
            <a:ext cx="7275041" cy="4092211"/>
          </a:xfrm>
          <a:prstGeom prst="rect">
            <a:avLst/>
          </a:prstGeom>
          <a:ln>
            <a:noFill/>
          </a:ln>
        </p:spPr>
      </p:pic>
      <p:sp>
        <p:nvSpPr>
          <p:cNvPr id="3" name="Tekstvak 2">
            <a:extLst>
              <a:ext uri="{FF2B5EF4-FFF2-40B4-BE49-F238E27FC236}">
                <a16:creationId xmlns:a16="http://schemas.microsoft.com/office/drawing/2014/main" id="{6DAEC722-D46D-4A19-9FD8-85F672712D31}"/>
              </a:ext>
            </a:extLst>
          </p:cNvPr>
          <p:cNvSpPr txBox="1"/>
          <p:nvPr/>
        </p:nvSpPr>
        <p:spPr>
          <a:xfrm>
            <a:off x="2410767" y="387873"/>
            <a:ext cx="7370464" cy="707886"/>
          </a:xfrm>
          <a:prstGeom prst="rect">
            <a:avLst/>
          </a:prstGeom>
          <a:noFill/>
        </p:spPr>
        <p:txBody>
          <a:bodyPr wrap="square" rtlCol="0">
            <a:spAutoFit/>
          </a:bodyPr>
          <a:lstStyle/>
          <a:p>
            <a:r>
              <a:rPr lang="nl-NL" sz="4000"/>
              <a:t>Populisme</a:t>
            </a:r>
            <a:r>
              <a:rPr lang="nl-NL"/>
              <a:t> </a:t>
            </a:r>
          </a:p>
        </p:txBody>
      </p:sp>
    </p:spTree>
    <p:extLst>
      <p:ext uri="{BB962C8B-B14F-4D97-AF65-F5344CB8AC3E}">
        <p14:creationId xmlns:p14="http://schemas.microsoft.com/office/powerpoint/2010/main" val="115088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media 4" title="Populisme: wat is dat precies? | NOS op 3">
            <a:hlinkClick r:id="" action="ppaction://media"/>
            <a:extLst>
              <a:ext uri="{FF2B5EF4-FFF2-40B4-BE49-F238E27FC236}">
                <a16:creationId xmlns:a16="http://schemas.microsoft.com/office/drawing/2014/main" id="{96017DB7-FB21-433C-A7EF-3387EB351EE3}"/>
              </a:ext>
            </a:extLst>
          </p:cNvPr>
          <p:cNvPicPr>
            <a:picLocks noRot="1" noChangeAspect="1"/>
          </p:cNvPicPr>
          <p:nvPr>
            <a:videoFile r:link="rId1"/>
          </p:nvPr>
        </p:nvPicPr>
        <p:blipFill>
          <a:blip r:embed="rId3"/>
          <a:stretch>
            <a:fillRect/>
          </a:stretch>
        </p:blipFill>
        <p:spPr>
          <a:xfrm>
            <a:off x="1934078" y="1201175"/>
            <a:ext cx="7703614" cy="4333283"/>
          </a:xfrm>
          <a:prstGeom prst="rect">
            <a:avLst/>
          </a:prstGeom>
        </p:spPr>
      </p:pic>
    </p:spTree>
    <p:extLst>
      <p:ext uri="{BB962C8B-B14F-4D97-AF65-F5344CB8AC3E}">
        <p14:creationId xmlns:p14="http://schemas.microsoft.com/office/powerpoint/2010/main" val="330911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Isosceles Triangle 9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Wat???? Progressief? – PvdA GroenLinks Stede Broec">
            <a:extLst>
              <a:ext uri="{FF2B5EF4-FFF2-40B4-BE49-F238E27FC236}">
                <a16:creationId xmlns:a16="http://schemas.microsoft.com/office/drawing/2014/main" id="{49F0F615-F667-4A14-988C-E5006CD0B9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7" y="643467"/>
            <a:ext cx="557106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3" name="Isosceles Triangle 9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671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Profielschets </a:t>
            </a:r>
          </a:p>
        </p:txBody>
      </p:sp>
      <p:sp>
        <p:nvSpPr>
          <p:cNvPr id="3" name="Tijdelijke aanduiding voor inhoud 2"/>
          <p:cNvSpPr>
            <a:spLocks noGrp="1"/>
          </p:cNvSpPr>
          <p:nvPr>
            <p:ph idx="1"/>
          </p:nvPr>
        </p:nvSpPr>
        <p:spPr>
          <a:xfrm>
            <a:off x="2855640" y="1196753"/>
            <a:ext cx="7355160" cy="4929411"/>
          </a:xfrm>
        </p:spPr>
        <p:txBody>
          <a:bodyPr>
            <a:normAutofit/>
          </a:bodyPr>
          <a:lstStyle/>
          <a:p>
            <a:r>
              <a:rPr lang="nl-NL" sz="2000"/>
              <a:t>8-10 tekstregels weergeven wie je bent, over welke kwaliteiten &amp; ondernemerscompetenties je beschikt en waar je naar op zoek bent. </a:t>
            </a:r>
          </a:p>
          <a:p>
            <a:r>
              <a:rPr lang="nl-NL" sz="2000"/>
              <a:t>Geen opsomming van eigenschappen. </a:t>
            </a:r>
          </a:p>
          <a:p>
            <a:r>
              <a:rPr lang="nl-NL" sz="2000"/>
              <a:t>Lopend stukje die er voor zorgt dat de lezer jou als persoon leert kennen. </a:t>
            </a:r>
          </a:p>
        </p:txBody>
      </p:sp>
      <p:pic>
        <p:nvPicPr>
          <p:cNvPr id="1026" name="Picture 2" descr="Afbeeldingsresultaat voor profi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302" y="3532905"/>
            <a:ext cx="4864697" cy="250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17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Profielschets </a:t>
            </a:r>
          </a:p>
        </p:txBody>
      </p:sp>
      <p:sp>
        <p:nvSpPr>
          <p:cNvPr id="6" name="Tijdelijke aanduiding voor inhoud 2"/>
          <p:cNvSpPr txBox="1">
            <a:spLocks/>
          </p:cNvSpPr>
          <p:nvPr/>
        </p:nvSpPr>
        <p:spPr>
          <a:xfrm>
            <a:off x="2927648" y="1556792"/>
            <a:ext cx="10515600" cy="4351338"/>
          </a:xfrm>
          <a:prstGeom prst="rect">
            <a:avLst/>
          </a:prstGeom>
        </p:spPr>
        <p:txBody>
          <a:bodyPr vert="horz" lIns="91440" tIns="45720" rIns="91440" bIns="45720" rtlCol="0">
            <a:normAutofit/>
          </a:bodyPr>
          <a:lstStyle/>
          <a:p>
            <a:pPr>
              <a:lnSpc>
                <a:spcPct val="120000"/>
              </a:lnSpc>
              <a:defRPr/>
            </a:pPr>
            <a:r>
              <a:rPr lang="nl-NL" sz="3200" b="1">
                <a:latin typeface="Agency FB" pitchFamily="34" charset="0"/>
              </a:rPr>
              <a:t>Ondernemerscompetenties</a:t>
            </a:r>
          </a:p>
          <a:p>
            <a:pPr>
              <a:lnSpc>
                <a:spcPct val="120000"/>
              </a:lnSpc>
              <a:defRPr/>
            </a:pPr>
            <a:endParaRPr lang="nl-NL" sz="2400">
              <a:latin typeface="Agency FB" pitchFamily="34" charset="0"/>
            </a:endParaRPr>
          </a:p>
          <a:p>
            <a:pPr>
              <a:lnSpc>
                <a:spcPct val="120000"/>
              </a:lnSpc>
              <a:defRPr/>
            </a:pPr>
            <a:r>
              <a:rPr lang="nl-NL" sz="2400" b="1">
                <a:latin typeface="Agency FB" pitchFamily="34" charset="0"/>
              </a:rPr>
              <a:t>	</a:t>
            </a:r>
            <a:endParaRPr lang="nl-NL" sz="2400">
              <a:latin typeface="Agency FB" pitchFamily="34" charset="0"/>
            </a:endParaRPr>
          </a:p>
        </p:txBody>
      </p:sp>
      <p:graphicFrame>
        <p:nvGraphicFramePr>
          <p:cNvPr id="7" name="Tabel 6"/>
          <p:cNvGraphicFramePr>
            <a:graphicFrameLocks noGrp="1"/>
          </p:cNvGraphicFramePr>
          <p:nvPr/>
        </p:nvGraphicFramePr>
        <p:xfrm>
          <a:off x="2938286" y="2226693"/>
          <a:ext cx="8128000" cy="301752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2400" b="0">
                          <a:solidFill>
                            <a:schemeClr val="tx1"/>
                          </a:solidFill>
                          <a:latin typeface="Agency FB" panose="020B0503020202020204" pitchFamily="34" charset="0"/>
                        </a:rPr>
                        <a:t>Prestatiegerichtheid</a:t>
                      </a:r>
                    </a:p>
                    <a:p>
                      <a:pPr marL="0" marR="0" lvl="2"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nl-NL" sz="2400">
                          <a:solidFill>
                            <a:schemeClr val="tx1"/>
                          </a:solidFill>
                          <a:latin typeface="Agency FB" panose="020B0503020202020204" pitchFamily="34" charset="0"/>
                        </a:rPr>
                        <a:t>dominantie</a:t>
                      </a:r>
                    </a:p>
                    <a:p>
                      <a:pPr>
                        <a:buFont typeface="Wingdings" pitchFamily="2" charset="2"/>
                        <a:buChar char="ü"/>
                      </a:pPr>
                      <a:r>
                        <a:rPr lang="nl-NL" sz="2400" kern="1200">
                          <a:solidFill>
                            <a:schemeClr val="tx1"/>
                          </a:solidFill>
                          <a:latin typeface="Agency FB" panose="020B0503020202020204" pitchFamily="34" charset="0"/>
                          <a:ea typeface="+mn-ea"/>
                          <a:cs typeface="+mn-cs"/>
                        </a:rPr>
                        <a:t>marktgerichtheid</a:t>
                      </a:r>
                    </a:p>
                    <a:p>
                      <a:pPr>
                        <a:buFont typeface="Wingdings" pitchFamily="2" charset="2"/>
                        <a:buChar char="ü"/>
                      </a:pPr>
                      <a:r>
                        <a:rPr lang="nl-NL" sz="2400">
                          <a:solidFill>
                            <a:schemeClr val="tx1"/>
                          </a:solidFill>
                          <a:latin typeface="Agency FB" panose="020B0503020202020204" pitchFamily="34" charset="0"/>
                        </a:rPr>
                        <a:t>flexibiliteit</a:t>
                      </a:r>
                    </a:p>
                    <a:p>
                      <a:pPr>
                        <a:buFont typeface="Wingdings" pitchFamily="2" charset="2"/>
                        <a:buChar char="ü"/>
                      </a:pPr>
                      <a:r>
                        <a:rPr lang="nl-NL" sz="2400">
                          <a:solidFill>
                            <a:schemeClr val="tx1"/>
                          </a:solidFill>
                          <a:latin typeface="Agency FB" panose="020B0503020202020204" pitchFamily="34" charset="0"/>
                        </a:rPr>
                        <a:t> empathie</a:t>
                      </a:r>
                    </a:p>
                    <a:p>
                      <a:pPr>
                        <a:buFont typeface="Wingdings" pitchFamily="2" charset="2"/>
                        <a:buChar char="ü"/>
                      </a:pPr>
                      <a:r>
                        <a:rPr lang="nl-NL" sz="2400">
                          <a:solidFill>
                            <a:schemeClr val="tx1"/>
                          </a:solidFill>
                          <a:latin typeface="Agency FB" panose="020B0503020202020204" pitchFamily="34" charset="0"/>
                        </a:rPr>
                        <a:t>zelfstandigheid</a:t>
                      </a:r>
                    </a:p>
                    <a:p>
                      <a:pPr>
                        <a:buFont typeface="Wingdings" pitchFamily="2" charset="2"/>
                        <a:buChar char="ü"/>
                      </a:pPr>
                      <a:r>
                        <a:rPr lang="nl-NL" sz="2400">
                          <a:solidFill>
                            <a:schemeClr val="tx1"/>
                          </a:solidFill>
                          <a:latin typeface="Agency FB" panose="020B0503020202020204" pitchFamily="34" charset="0"/>
                        </a:rPr>
                        <a:t>sociale oriëntatie</a:t>
                      </a:r>
                    </a:p>
                    <a:p>
                      <a:endParaRPr lang="nl-NL" sz="2400">
                        <a:solidFill>
                          <a:schemeClr val="tx1"/>
                        </a:solidFill>
                        <a:latin typeface="Agency FB" panose="020B0503020202020204" pitchFamily="34" charset="0"/>
                      </a:endParaRPr>
                    </a:p>
                  </a:txBody>
                  <a:tcPr/>
                </a:tc>
                <a:tc>
                  <a:txBody>
                    <a:bodyPr/>
                    <a:lstStyle/>
                    <a:p>
                      <a:pPr>
                        <a:buFont typeface="Wingdings" pitchFamily="2" charset="2"/>
                        <a:buChar char="ü"/>
                      </a:pPr>
                      <a:r>
                        <a:rPr lang="nl-NL" sz="2400" kern="1200">
                          <a:solidFill>
                            <a:schemeClr val="tx1"/>
                          </a:solidFill>
                          <a:latin typeface="Agency FB" panose="020B0503020202020204" pitchFamily="34" charset="0"/>
                          <a:ea typeface="+mn-ea"/>
                          <a:cs typeface="+mn-cs"/>
                        </a:rPr>
                        <a:t>risicobereidheid</a:t>
                      </a:r>
                    </a:p>
                    <a:p>
                      <a:pPr>
                        <a:buFont typeface="Wingdings" pitchFamily="2" charset="2"/>
                        <a:buChar char="ü"/>
                      </a:pPr>
                      <a:r>
                        <a:rPr lang="nl-NL" sz="2400" b="0" kern="1200">
                          <a:solidFill>
                            <a:schemeClr val="tx1"/>
                          </a:solidFill>
                          <a:latin typeface="Agency FB" panose="020B0503020202020204" pitchFamily="34" charset="0"/>
                          <a:ea typeface="+mn-ea"/>
                          <a:cs typeface="+mn-cs"/>
                        </a:rPr>
                        <a:t>creativiteit</a:t>
                      </a:r>
                    </a:p>
                    <a:p>
                      <a:pPr>
                        <a:buFont typeface="Wingdings" pitchFamily="2" charset="2"/>
                        <a:buChar char="ü"/>
                      </a:pPr>
                      <a:r>
                        <a:rPr lang="nl-NL" sz="2400">
                          <a:solidFill>
                            <a:schemeClr val="tx1"/>
                          </a:solidFill>
                          <a:latin typeface="Agency FB" panose="020B0503020202020204" pitchFamily="34" charset="0"/>
                        </a:rPr>
                        <a:t>pro-activiteit</a:t>
                      </a:r>
                    </a:p>
                    <a:p>
                      <a:pPr>
                        <a:buFont typeface="Wingdings" pitchFamily="2" charset="2"/>
                        <a:buChar char="ü"/>
                      </a:pPr>
                      <a:r>
                        <a:rPr lang="nl-NL" sz="2400">
                          <a:solidFill>
                            <a:schemeClr val="tx1"/>
                          </a:solidFill>
                          <a:latin typeface="Agency FB" panose="020B0503020202020204" pitchFamily="34" charset="0"/>
                        </a:rPr>
                        <a:t>plannen</a:t>
                      </a:r>
                    </a:p>
                    <a:p>
                      <a:pPr>
                        <a:buFont typeface="Wingdings" pitchFamily="2" charset="2"/>
                        <a:buChar char="ü"/>
                      </a:pPr>
                      <a:r>
                        <a:rPr lang="nl-NL" sz="2400">
                          <a:solidFill>
                            <a:schemeClr val="tx1"/>
                          </a:solidFill>
                          <a:latin typeface="Agency FB" panose="020B0503020202020204" pitchFamily="34" charset="0"/>
                        </a:rPr>
                        <a:t>financieel beheren</a:t>
                      </a:r>
                    </a:p>
                    <a:p>
                      <a:pPr>
                        <a:buFont typeface="Wingdings" pitchFamily="2" charset="2"/>
                        <a:buChar char="ü"/>
                      </a:pPr>
                      <a:r>
                        <a:rPr lang="nl-NL" sz="2400" kern="1200">
                          <a:solidFill>
                            <a:schemeClr val="tx1"/>
                          </a:solidFill>
                          <a:latin typeface="Agency FB" panose="020B0503020202020204" pitchFamily="34" charset="0"/>
                          <a:ea typeface="+mn-ea"/>
                          <a:cs typeface="+mn-cs"/>
                        </a:rPr>
                        <a:t>zelfvertrouwen</a:t>
                      </a:r>
                    </a:p>
                    <a:p>
                      <a:pPr>
                        <a:buFont typeface="Wingdings" pitchFamily="2" charset="2"/>
                        <a:buChar char="ü"/>
                      </a:pPr>
                      <a:r>
                        <a:rPr lang="nl-NL" sz="2400">
                          <a:solidFill>
                            <a:schemeClr val="tx1"/>
                          </a:solidFill>
                          <a:latin typeface="Agency FB" panose="020B0503020202020204" pitchFamily="34" charset="0"/>
                        </a:rPr>
                        <a:t>doorzettingsvermogen</a:t>
                      </a:r>
                    </a:p>
                    <a:p>
                      <a:endParaRPr lang="nl-NL" sz="2400">
                        <a:solidFill>
                          <a:schemeClr val="tx1"/>
                        </a:solidFill>
                        <a:latin typeface="Agency FB" panose="020B0503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31839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Inspiratie</a:t>
            </a:r>
          </a:p>
        </p:txBody>
      </p:sp>
      <p:sp>
        <p:nvSpPr>
          <p:cNvPr id="3" name="Tijdelijke aanduiding voor inhoud 2"/>
          <p:cNvSpPr>
            <a:spLocks noGrp="1"/>
          </p:cNvSpPr>
          <p:nvPr>
            <p:ph idx="1"/>
          </p:nvPr>
        </p:nvSpPr>
        <p:spPr/>
        <p:txBody>
          <a:bodyPr/>
          <a:lstStyle/>
          <a:p>
            <a:pPr marL="0" indent="0">
              <a:buNone/>
            </a:pPr>
            <a:r>
              <a:rPr lang="nl-NL"/>
              <a:t>•Waar ben je goed in? </a:t>
            </a:r>
            <a:br>
              <a:rPr lang="nl-NL"/>
            </a:br>
            <a:r>
              <a:rPr lang="nl-NL"/>
              <a:t>•Je persoonlijke eigenschappen?</a:t>
            </a:r>
          </a:p>
          <a:p>
            <a:r>
              <a:rPr lang="nl-NL"/>
              <a:t>Je ondernemerscompetenties</a:t>
            </a:r>
          </a:p>
          <a:p>
            <a:r>
              <a:rPr lang="nl-NL"/>
              <a:t>Wat zoek je precies? </a:t>
            </a:r>
          </a:p>
          <a:p>
            <a:r>
              <a:rPr lang="nl-NL"/>
              <a:t>Wat zijn je ambities?</a:t>
            </a:r>
          </a:p>
        </p:txBody>
      </p:sp>
    </p:spTree>
    <p:extLst>
      <p:ext uri="{BB962C8B-B14F-4D97-AF65-F5344CB8AC3E}">
        <p14:creationId xmlns:p14="http://schemas.microsoft.com/office/powerpoint/2010/main" val="2967273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Tips </a:t>
            </a:r>
            <a:br>
              <a:rPr lang="nl-NL"/>
            </a:br>
            <a:endParaRPr lang="nl-NL"/>
          </a:p>
        </p:txBody>
      </p:sp>
      <p:sp>
        <p:nvSpPr>
          <p:cNvPr id="3" name="Tijdelijke aanduiding voor inhoud 2"/>
          <p:cNvSpPr>
            <a:spLocks noGrp="1"/>
          </p:cNvSpPr>
          <p:nvPr>
            <p:ph idx="1"/>
          </p:nvPr>
        </p:nvSpPr>
        <p:spPr>
          <a:xfrm>
            <a:off x="2384981" y="1196753"/>
            <a:ext cx="8247523" cy="4929411"/>
          </a:xfrm>
        </p:spPr>
        <p:txBody>
          <a:bodyPr>
            <a:normAutofit/>
          </a:bodyPr>
          <a:lstStyle/>
          <a:p>
            <a:r>
              <a:rPr lang="nl-NL" sz="2400"/>
              <a:t>Geef de tekst een persoonlijke </a:t>
            </a:r>
            <a:r>
              <a:rPr lang="nl-NL" sz="2400" err="1"/>
              <a:t>touch</a:t>
            </a:r>
            <a:r>
              <a:rPr lang="nl-NL" sz="2400"/>
              <a:t> </a:t>
            </a:r>
          </a:p>
          <a:p>
            <a:r>
              <a:rPr lang="nl-NL" sz="2400"/>
              <a:t>Gebruik geen dooddoeners </a:t>
            </a:r>
          </a:p>
          <a:p>
            <a:r>
              <a:rPr lang="nl-NL" sz="2400"/>
              <a:t>Probeer origineel te zijn in je woordkeuze</a:t>
            </a:r>
          </a:p>
          <a:p>
            <a:endParaRPr lang="nl-NL" sz="2400"/>
          </a:p>
          <a:p>
            <a:pPr marL="0" indent="0">
              <a:buNone/>
            </a:pPr>
            <a:r>
              <a:rPr lang="nl-NL" sz="2400"/>
              <a:t>Mail je profielschets naar </a:t>
            </a:r>
            <a:r>
              <a:rPr lang="nl-NL" sz="2400">
                <a:hlinkClick r:id="rId2"/>
              </a:rPr>
              <a:t>t.noordeloos@helicon.nl</a:t>
            </a:r>
            <a:r>
              <a:rPr lang="nl-NL" sz="2400"/>
              <a:t> vóór 13:15 </a:t>
            </a:r>
          </a:p>
        </p:txBody>
      </p:sp>
    </p:spTree>
    <p:extLst>
      <p:ext uri="{BB962C8B-B14F-4D97-AF65-F5344CB8AC3E}">
        <p14:creationId xmlns:p14="http://schemas.microsoft.com/office/powerpoint/2010/main" val="2210840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Voorbeelden </a:t>
            </a:r>
            <a:br>
              <a:rPr lang="nl-NL"/>
            </a:br>
            <a:endParaRPr lang="nl-NL"/>
          </a:p>
        </p:txBody>
      </p:sp>
      <p:sp>
        <p:nvSpPr>
          <p:cNvPr id="3" name="Tijdelijke aanduiding voor inhoud 2"/>
          <p:cNvSpPr>
            <a:spLocks noGrp="1"/>
          </p:cNvSpPr>
          <p:nvPr>
            <p:ph idx="1"/>
          </p:nvPr>
        </p:nvSpPr>
        <p:spPr/>
        <p:txBody>
          <a:bodyPr/>
          <a:lstStyle/>
          <a:p>
            <a:pPr marL="0" indent="0">
              <a:buNone/>
            </a:pPr>
            <a:r>
              <a:rPr lang="nl-NL"/>
              <a:t>Mijn naam is John, een flexibele, resultaatgerichte manager met ruime ervaring binnen het productiewezen en in de voedselindustrie. Mijn managementstijl kenmerkt zich het best als dienend leiderschap: ik zet anderen in hun kracht om zo samen goed te presteren. Ook niet onbelangrijk: ik beschik over een goede portie humor en heb nooit een ochtendhumeur! </a:t>
            </a:r>
          </a:p>
        </p:txBody>
      </p:sp>
    </p:spTree>
    <p:extLst>
      <p:ext uri="{BB962C8B-B14F-4D97-AF65-F5344CB8AC3E}">
        <p14:creationId xmlns:p14="http://schemas.microsoft.com/office/powerpoint/2010/main" val="328630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Voorbeelden</a:t>
            </a:r>
          </a:p>
        </p:txBody>
      </p:sp>
      <p:sp>
        <p:nvSpPr>
          <p:cNvPr id="3" name="Tijdelijke aanduiding voor inhoud 2"/>
          <p:cNvSpPr>
            <a:spLocks noGrp="1"/>
          </p:cNvSpPr>
          <p:nvPr>
            <p:ph idx="1"/>
          </p:nvPr>
        </p:nvSpPr>
        <p:spPr/>
        <p:txBody>
          <a:bodyPr/>
          <a:lstStyle/>
          <a:p>
            <a:pPr marL="0" indent="0">
              <a:buNone/>
            </a:pPr>
            <a:r>
              <a:rPr lang="nl-NL"/>
              <a:t> </a:t>
            </a:r>
          </a:p>
          <a:p>
            <a:pPr marL="0" indent="0">
              <a:buNone/>
            </a:pPr>
            <a:r>
              <a:rPr lang="nl-NL"/>
              <a:t>Ik word gezien als iemand die open en eerlijk is. Ik heb een groot doorzettingsvermogen en ben creatief ingesteld. Ik neem graag initiatieven en ben een doorzetter; ook in moeilijke situaties. Soms heb ik de neiging om drammerig te worden, als zaken niet op de manier gaan zoals ik wens.</a:t>
            </a:r>
          </a:p>
        </p:txBody>
      </p:sp>
    </p:spTree>
    <p:extLst>
      <p:ext uri="{BB962C8B-B14F-4D97-AF65-F5344CB8AC3E}">
        <p14:creationId xmlns:p14="http://schemas.microsoft.com/office/powerpoint/2010/main" val="369951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eaLnBrk="1" hangingPunct="1"/>
            <a:r>
              <a:rPr lang="en-US" sz="3600" kern="1200">
                <a:solidFill>
                  <a:srgbClr val="FFFFFF"/>
                </a:solidFill>
                <a:latin typeface="+mj-lt"/>
                <a:ea typeface="+mj-ea"/>
                <a:cs typeface="+mj-cs"/>
              </a:rPr>
              <a:t>Rooster periode 2</a:t>
            </a:r>
          </a:p>
        </p:txBody>
      </p:sp>
      <p:pic>
        <p:nvPicPr>
          <p:cNvPr id="6" name="Afbeelding 5">
            <a:extLst>
              <a:ext uri="{FF2B5EF4-FFF2-40B4-BE49-F238E27FC236}">
                <a16:creationId xmlns:a16="http://schemas.microsoft.com/office/drawing/2014/main" id="{466FC553-E639-4A00-BF91-655FB4A2D435}"/>
              </a:ext>
            </a:extLst>
          </p:cNvPr>
          <p:cNvPicPr>
            <a:picLocks noChangeAspect="1"/>
          </p:cNvPicPr>
          <p:nvPr/>
        </p:nvPicPr>
        <p:blipFill>
          <a:blip r:embed="rId3"/>
          <a:stretch>
            <a:fillRect/>
          </a:stretch>
        </p:blipFill>
        <p:spPr>
          <a:xfrm>
            <a:off x="4693878" y="1967266"/>
            <a:ext cx="6780700" cy="2818942"/>
          </a:xfrm>
          <a:prstGeom prst="rect">
            <a:avLst/>
          </a:prstGeom>
        </p:spPr>
      </p:pic>
      <p:pic>
        <p:nvPicPr>
          <p:cNvPr id="4" name="Afbeelding 3"/>
          <p:cNvPicPr>
            <a:picLocks noChangeAspect="1"/>
          </p:cNvPicPr>
          <p:nvPr/>
        </p:nvPicPr>
        <p:blipFill>
          <a:blip r:embed="rId4"/>
          <a:stretch>
            <a:fillRect/>
          </a:stretch>
        </p:blipFill>
        <p:spPr>
          <a:xfrm>
            <a:off x="0" y="6165669"/>
            <a:ext cx="2169840" cy="692331"/>
          </a:xfrm>
          <a:prstGeom prst="rect">
            <a:avLst/>
          </a:prstGeom>
        </p:spPr>
      </p:pic>
      <p:sp>
        <p:nvSpPr>
          <p:cNvPr id="3" name="Tekstvak 2">
            <a:extLst>
              <a:ext uri="{FF2B5EF4-FFF2-40B4-BE49-F238E27FC236}">
                <a16:creationId xmlns:a16="http://schemas.microsoft.com/office/drawing/2014/main" id="{AC3EC3AF-0E84-4C43-840E-14B115B67250}"/>
              </a:ext>
            </a:extLst>
          </p:cNvPr>
          <p:cNvSpPr txBox="1"/>
          <p:nvPr/>
        </p:nvSpPr>
        <p:spPr>
          <a:xfrm>
            <a:off x="9626728" y="266874"/>
            <a:ext cx="1847850" cy="1200329"/>
          </a:xfrm>
          <a:prstGeom prst="rect">
            <a:avLst/>
          </a:prstGeom>
          <a:solidFill>
            <a:srgbClr val="FFFF00"/>
          </a:solidFill>
          <a:ln>
            <a:solidFill>
              <a:schemeClr val="tx1"/>
            </a:solidFill>
          </a:ln>
        </p:spPr>
        <p:txBody>
          <a:bodyPr wrap="square" rtlCol="0">
            <a:spAutoFit/>
          </a:bodyPr>
          <a:lstStyle/>
          <a:p>
            <a:pPr algn="ctr"/>
            <a:r>
              <a:rPr lang="nl-NL"/>
              <a:t>Donderdag zijn de individuele gesprekken; geen gesprek = vrij! </a:t>
            </a:r>
          </a:p>
        </p:txBody>
      </p:sp>
      <p:cxnSp>
        <p:nvCxnSpPr>
          <p:cNvPr id="9" name="Rechte verbindingslijn met pijl 8">
            <a:extLst>
              <a:ext uri="{FF2B5EF4-FFF2-40B4-BE49-F238E27FC236}">
                <a16:creationId xmlns:a16="http://schemas.microsoft.com/office/drawing/2014/main" id="{0C485097-3D51-4031-B06E-29D61B6C7E96}"/>
              </a:ext>
            </a:extLst>
          </p:cNvPr>
          <p:cNvCxnSpPr>
            <a:cxnSpLocks/>
          </p:cNvCxnSpPr>
          <p:nvPr/>
        </p:nvCxnSpPr>
        <p:spPr>
          <a:xfrm flipV="1">
            <a:off x="10115550" y="1467203"/>
            <a:ext cx="0" cy="10001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Tekstvak 9">
            <a:extLst>
              <a:ext uri="{FF2B5EF4-FFF2-40B4-BE49-F238E27FC236}">
                <a16:creationId xmlns:a16="http://schemas.microsoft.com/office/drawing/2014/main" id="{496CA6EC-9BB4-4C13-BD2E-5957B3A17A50}"/>
              </a:ext>
            </a:extLst>
          </p:cNvPr>
          <p:cNvSpPr txBox="1"/>
          <p:nvPr/>
        </p:nvSpPr>
        <p:spPr>
          <a:xfrm>
            <a:off x="5524500" y="5076825"/>
            <a:ext cx="2676525" cy="646331"/>
          </a:xfrm>
          <a:prstGeom prst="rect">
            <a:avLst/>
          </a:prstGeom>
          <a:solidFill>
            <a:srgbClr val="FFFF00"/>
          </a:solidFill>
          <a:ln>
            <a:solidFill>
              <a:schemeClr val="tx1"/>
            </a:solidFill>
          </a:ln>
        </p:spPr>
        <p:txBody>
          <a:bodyPr wrap="square" rtlCol="0">
            <a:spAutoFit/>
          </a:bodyPr>
          <a:lstStyle/>
          <a:p>
            <a:pPr algn="ctr"/>
            <a:r>
              <a:rPr lang="nl-NL"/>
              <a:t>Maandag en dinsdag zijn klassikale L&amp;O-lessen! </a:t>
            </a:r>
          </a:p>
        </p:txBody>
      </p:sp>
      <p:cxnSp>
        <p:nvCxnSpPr>
          <p:cNvPr id="13" name="Rechte verbindingslijn met pijl 12">
            <a:extLst>
              <a:ext uri="{FF2B5EF4-FFF2-40B4-BE49-F238E27FC236}">
                <a16:creationId xmlns:a16="http://schemas.microsoft.com/office/drawing/2014/main" id="{D18A872A-3710-4D40-94F1-F79550966521}"/>
              </a:ext>
            </a:extLst>
          </p:cNvPr>
          <p:cNvCxnSpPr>
            <a:cxnSpLocks/>
          </p:cNvCxnSpPr>
          <p:nvPr/>
        </p:nvCxnSpPr>
        <p:spPr>
          <a:xfrm>
            <a:off x="6862762" y="3326619"/>
            <a:ext cx="0" cy="17502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Rechte verbindingslijn met pijl 13">
            <a:extLst>
              <a:ext uri="{FF2B5EF4-FFF2-40B4-BE49-F238E27FC236}">
                <a16:creationId xmlns:a16="http://schemas.microsoft.com/office/drawing/2014/main" id="{36A7961A-B427-44A8-AB7D-FFF08BE511DA}"/>
              </a:ext>
            </a:extLst>
          </p:cNvPr>
          <p:cNvCxnSpPr>
            <a:cxnSpLocks/>
          </p:cNvCxnSpPr>
          <p:nvPr/>
        </p:nvCxnSpPr>
        <p:spPr>
          <a:xfrm>
            <a:off x="7929562" y="4540236"/>
            <a:ext cx="0" cy="5365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kstvak 19">
            <a:extLst>
              <a:ext uri="{FF2B5EF4-FFF2-40B4-BE49-F238E27FC236}">
                <a16:creationId xmlns:a16="http://schemas.microsoft.com/office/drawing/2014/main" id="{5A1672B6-2272-4BC7-9935-A16837C639EE}"/>
              </a:ext>
            </a:extLst>
          </p:cNvPr>
          <p:cNvSpPr txBox="1"/>
          <p:nvPr/>
        </p:nvSpPr>
        <p:spPr>
          <a:xfrm>
            <a:off x="8621410" y="4910342"/>
            <a:ext cx="2853168" cy="1200329"/>
          </a:xfrm>
          <a:prstGeom prst="rect">
            <a:avLst/>
          </a:prstGeom>
          <a:solidFill>
            <a:srgbClr val="FFFF00"/>
          </a:solidFill>
          <a:ln>
            <a:solidFill>
              <a:schemeClr val="tx1"/>
            </a:solidFill>
          </a:ln>
        </p:spPr>
        <p:txBody>
          <a:bodyPr wrap="square" rtlCol="0">
            <a:spAutoFit/>
          </a:bodyPr>
          <a:lstStyle/>
          <a:p>
            <a:r>
              <a:rPr lang="nl-NL"/>
              <a:t>Expertlessen vrijdag:</a:t>
            </a:r>
          </a:p>
          <a:p>
            <a:r>
              <a:rPr lang="nl-NL"/>
              <a:t>LS: 1 t/m 3-e uur</a:t>
            </a:r>
          </a:p>
          <a:p>
            <a:r>
              <a:rPr lang="nl-NL"/>
              <a:t>VT: 4 t/m 6-e uur</a:t>
            </a:r>
          </a:p>
          <a:p>
            <a:r>
              <a:rPr lang="nl-NL"/>
              <a:t>SW, </a:t>
            </a:r>
            <a:r>
              <a:rPr lang="nl-NL" err="1"/>
              <a:t>Biio</a:t>
            </a:r>
            <a:r>
              <a:rPr lang="nl-NL"/>
              <a:t>, WE: 3 t/m 5-e uur   </a:t>
            </a:r>
          </a:p>
        </p:txBody>
      </p:sp>
      <p:cxnSp>
        <p:nvCxnSpPr>
          <p:cNvPr id="21" name="Rechte verbindingslijn met pijl 20">
            <a:extLst>
              <a:ext uri="{FF2B5EF4-FFF2-40B4-BE49-F238E27FC236}">
                <a16:creationId xmlns:a16="http://schemas.microsoft.com/office/drawing/2014/main" id="{A31041CD-73C0-47CD-8F8E-9995BF03D322}"/>
              </a:ext>
            </a:extLst>
          </p:cNvPr>
          <p:cNvCxnSpPr>
            <a:cxnSpLocks/>
          </p:cNvCxnSpPr>
          <p:nvPr/>
        </p:nvCxnSpPr>
        <p:spPr>
          <a:xfrm>
            <a:off x="11053762" y="4639474"/>
            <a:ext cx="0" cy="5365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8081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Voorbeelden </a:t>
            </a:r>
            <a:br>
              <a:rPr lang="nl-NL"/>
            </a:br>
            <a:endParaRPr lang="nl-NL"/>
          </a:p>
        </p:txBody>
      </p:sp>
      <p:sp>
        <p:nvSpPr>
          <p:cNvPr id="3" name="Tijdelijke aanduiding voor inhoud 2"/>
          <p:cNvSpPr>
            <a:spLocks noGrp="1"/>
          </p:cNvSpPr>
          <p:nvPr>
            <p:ph idx="1"/>
          </p:nvPr>
        </p:nvSpPr>
        <p:spPr/>
        <p:txBody>
          <a:bodyPr>
            <a:normAutofit/>
          </a:bodyPr>
          <a:lstStyle/>
          <a:p>
            <a:pPr marL="0" indent="0">
              <a:buNone/>
            </a:pPr>
            <a:r>
              <a:rPr lang="nl-NL"/>
              <a:t>Ik ben meer een ‘doe- </a:t>
            </a:r>
            <a:r>
              <a:rPr lang="nl-NL" err="1"/>
              <a:t>ype</a:t>
            </a:r>
            <a:r>
              <a:rPr lang="nl-NL"/>
              <a:t>’ dan een ‘denk-type’. Door mijn resultaatgerichte houding zien sommige collega’s mij als een streber. Hoewel ik conflicten als vervelend ervaar, ga ik deze niet uit de weg. Wel wil ik op een redelijke manier naar een oplossing zoeken. Mijn werkresultaten kenmerken zich in het algemeen door zorgvuldigheid, waarbij ik kan doorschieten naar perfectionisme. Ik vind het uiterst prettig als mensen mijn prestaties waarderen. Ik neem snel het initiatief.</a:t>
            </a:r>
          </a:p>
        </p:txBody>
      </p:sp>
    </p:spTree>
    <p:extLst>
      <p:ext uri="{BB962C8B-B14F-4D97-AF65-F5344CB8AC3E}">
        <p14:creationId xmlns:p14="http://schemas.microsoft.com/office/powerpoint/2010/main" val="2669121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Bedrijfseigenaren</a:t>
            </a:r>
          </a:p>
        </p:txBody>
      </p:sp>
      <p:sp>
        <p:nvSpPr>
          <p:cNvPr id="3" name="Tijdelijke aanduiding voor inhoud 2"/>
          <p:cNvSpPr>
            <a:spLocks noGrp="1"/>
          </p:cNvSpPr>
          <p:nvPr>
            <p:ph idx="1"/>
          </p:nvPr>
        </p:nvSpPr>
        <p:spPr/>
        <p:txBody>
          <a:bodyPr/>
          <a:lstStyle/>
          <a:p>
            <a:pPr marL="0" indent="0">
              <a:buNone/>
            </a:pPr>
            <a:r>
              <a:rPr lang="nl-NL" b="1"/>
              <a:t>Bedrijfsschets</a:t>
            </a:r>
          </a:p>
          <a:p>
            <a:pPr marL="0" indent="0">
              <a:buNone/>
            </a:pPr>
            <a:r>
              <a:rPr lang="nl-NL"/>
              <a:t>• Maak een bedrijfsschets, beschrijf hierin je missie en visie</a:t>
            </a:r>
            <a:br>
              <a:rPr lang="nl-NL"/>
            </a:br>
            <a:r>
              <a:rPr lang="nl-NL"/>
              <a:t>• Daarnaast bedenk je 5 vragen voor je sollicitatiegesprekken</a:t>
            </a:r>
          </a:p>
        </p:txBody>
      </p:sp>
    </p:spTree>
    <p:extLst>
      <p:ext uri="{BB962C8B-B14F-4D97-AF65-F5344CB8AC3E}">
        <p14:creationId xmlns:p14="http://schemas.microsoft.com/office/powerpoint/2010/main" val="335812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Aan de slag </a:t>
            </a:r>
            <a:br>
              <a:rPr lang="nl-NL"/>
            </a:br>
            <a:endParaRPr lang="nl-NL"/>
          </a:p>
        </p:txBody>
      </p:sp>
      <p:sp>
        <p:nvSpPr>
          <p:cNvPr id="3" name="Tijdelijke aanduiding voor inhoud 2"/>
          <p:cNvSpPr>
            <a:spLocks noGrp="1"/>
          </p:cNvSpPr>
          <p:nvPr>
            <p:ph idx="1"/>
          </p:nvPr>
        </p:nvSpPr>
        <p:spPr/>
        <p:txBody>
          <a:bodyPr>
            <a:normAutofit/>
          </a:bodyPr>
          <a:lstStyle/>
          <a:p>
            <a:pPr marL="0" indent="0">
              <a:buNone/>
            </a:pPr>
            <a:r>
              <a:rPr lang="nl-NL" dirty="0"/>
              <a:t>• tijd om een profielschets + 3 ondernemerschapscompetenties waar jij echt goed in bent </a:t>
            </a:r>
          </a:p>
          <a:p>
            <a:pPr marL="0" indent="0">
              <a:buNone/>
            </a:pPr>
            <a:r>
              <a:rPr lang="nl-NL" dirty="0"/>
              <a:t> </a:t>
            </a:r>
          </a:p>
          <a:p>
            <a:pPr marL="0" indent="0">
              <a:buNone/>
            </a:pPr>
            <a:r>
              <a:rPr lang="nl-NL" dirty="0"/>
              <a:t>• Bedrijfsschets + 5 vragen voor je sollicitatiegesprekken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40075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0F7D8A-E124-4168-A33D-F4018CAD731D}"/>
              </a:ext>
            </a:extLst>
          </p:cNvPr>
          <p:cNvSpPr txBox="1"/>
          <p:nvPr/>
        </p:nvSpPr>
        <p:spPr>
          <a:xfrm>
            <a:off x="631860" y="1849347"/>
            <a:ext cx="5830586" cy="5447645"/>
          </a:xfrm>
          <a:prstGeom prst="rect">
            <a:avLst/>
          </a:prstGeom>
          <a:noFill/>
        </p:spPr>
        <p:txBody>
          <a:bodyPr wrap="square" rtlCol="0">
            <a:spAutoFit/>
          </a:bodyPr>
          <a:lstStyle/>
          <a:p>
            <a:endParaRPr lang="nl-NL"/>
          </a:p>
          <a:p>
            <a:r>
              <a:rPr lang="nl-NL" sz="2000" b="1"/>
              <a:t>Welke wet- en regelgeving is voor jullie bedrijf belangrijk?</a:t>
            </a:r>
          </a:p>
          <a:p>
            <a:r>
              <a:rPr lang="nl-NL" sz="2000"/>
              <a:t>Denk aan transport, innovatie, milieu, gezondheid, veiligheid, werkgelegenheid, </a:t>
            </a:r>
            <a:r>
              <a:rPr lang="nl-NL" sz="2000" err="1"/>
              <a:t>arbo</a:t>
            </a:r>
            <a:r>
              <a:rPr lang="nl-NL" sz="2000"/>
              <a:t> of landbouw?  </a:t>
            </a:r>
          </a:p>
          <a:p>
            <a:endParaRPr lang="nl-NL" sz="2000" b="1"/>
          </a:p>
          <a:p>
            <a:r>
              <a:rPr lang="nl-NL" sz="2000" b="1"/>
              <a:t>Welke subsidies of regelingen zou voor jullie bedrijf interessant zijn?</a:t>
            </a:r>
          </a:p>
          <a:p>
            <a:endParaRPr lang="nl-NL" sz="2000" b="1"/>
          </a:p>
          <a:p>
            <a:r>
              <a:rPr lang="nl-NL" sz="2000" b="1"/>
              <a:t>Welke belastingen en kosten dragen jullie af aan de landelijke, provinciale of lokale overheid? </a:t>
            </a:r>
          </a:p>
          <a:p>
            <a:r>
              <a:rPr lang="nl-NL" sz="2000"/>
              <a:t>Loonheffing, omzetbelasting, afvalheffing, inkomstenbelasting. </a:t>
            </a:r>
          </a:p>
          <a:p>
            <a:endParaRPr lang="nl-NL"/>
          </a:p>
          <a:p>
            <a:endParaRPr lang="nl-NL"/>
          </a:p>
          <a:p>
            <a:endParaRPr lang="nl-NL"/>
          </a:p>
          <a:p>
            <a:endParaRPr lang="nl-NL"/>
          </a:p>
          <a:p>
            <a:endParaRPr lang="nl-NL"/>
          </a:p>
        </p:txBody>
      </p:sp>
      <p:sp>
        <p:nvSpPr>
          <p:cNvPr id="4" name="Tekstvak 3">
            <a:extLst>
              <a:ext uri="{FF2B5EF4-FFF2-40B4-BE49-F238E27FC236}">
                <a16:creationId xmlns:a16="http://schemas.microsoft.com/office/drawing/2014/main" id="{8993A17E-133E-4986-969B-110988BB9AC7}"/>
              </a:ext>
            </a:extLst>
          </p:cNvPr>
          <p:cNvSpPr txBox="1"/>
          <p:nvPr/>
        </p:nvSpPr>
        <p:spPr>
          <a:xfrm>
            <a:off x="631859" y="319547"/>
            <a:ext cx="11245067" cy="1446550"/>
          </a:xfrm>
          <a:prstGeom prst="rect">
            <a:avLst/>
          </a:prstGeom>
          <a:noFill/>
        </p:spPr>
        <p:txBody>
          <a:bodyPr wrap="square">
            <a:spAutoFit/>
          </a:bodyPr>
          <a:lstStyle/>
          <a:p>
            <a:r>
              <a:rPr lang="nl-NL" sz="4400">
                <a:latin typeface="+mj-lt"/>
              </a:rPr>
              <a:t>Op welke manier heeft de overheid impact op jullie bedrijf? </a:t>
            </a:r>
          </a:p>
        </p:txBody>
      </p:sp>
      <p:pic>
        <p:nvPicPr>
          <p:cNvPr id="12290" name="Picture 2" descr="bol.com | Belastingen Voor Dummies, Anke Hoets | 9789043015738 | Boeken">
            <a:extLst>
              <a:ext uri="{FF2B5EF4-FFF2-40B4-BE49-F238E27FC236}">
                <a16:creationId xmlns:a16="http://schemas.microsoft.com/office/drawing/2014/main" id="{A847F3B3-C7C9-4550-9F6F-4BC2CEAE5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165" y="1993186"/>
            <a:ext cx="2691232" cy="3816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53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A7AFAFD-5664-4143-98B8-9CB14C13A07B}"/>
              </a:ext>
            </a:extLst>
          </p:cNvPr>
          <p:cNvSpPr txBox="1"/>
          <p:nvPr/>
        </p:nvSpPr>
        <p:spPr>
          <a:xfrm>
            <a:off x="585628" y="1725790"/>
            <a:ext cx="5133653" cy="2677656"/>
          </a:xfrm>
          <a:prstGeom prst="rect">
            <a:avLst/>
          </a:prstGeom>
          <a:noFill/>
          <a:ln>
            <a:solidFill>
              <a:schemeClr val="accent3"/>
            </a:solidFill>
          </a:ln>
        </p:spPr>
        <p:txBody>
          <a:bodyPr wrap="square" rtlCol="0">
            <a:spAutoFit/>
          </a:bodyPr>
          <a:lstStyle/>
          <a:p>
            <a:r>
              <a:rPr lang="nl-NL" sz="2400"/>
              <a:t>Scenario 1:</a:t>
            </a:r>
          </a:p>
          <a:p>
            <a:r>
              <a:rPr lang="nl-NL" sz="2400"/>
              <a:t>Geert Wilders van de PVV wint in maart de verkiezingen, hij kan een groot deel van de ministersposten invullen en hij heeft een meerderheid in de Tweede kamer. Welke consequenties heeft dat voor jullie bedrijf? </a:t>
            </a:r>
          </a:p>
        </p:txBody>
      </p:sp>
      <p:sp>
        <p:nvSpPr>
          <p:cNvPr id="4" name="Tekstvak 3">
            <a:extLst>
              <a:ext uri="{FF2B5EF4-FFF2-40B4-BE49-F238E27FC236}">
                <a16:creationId xmlns:a16="http://schemas.microsoft.com/office/drawing/2014/main" id="{B7C66736-F94F-4454-9ED4-CB03811D783E}"/>
              </a:ext>
            </a:extLst>
          </p:cNvPr>
          <p:cNvSpPr txBox="1"/>
          <p:nvPr/>
        </p:nvSpPr>
        <p:spPr>
          <a:xfrm>
            <a:off x="6472720" y="1725790"/>
            <a:ext cx="4941869" cy="2677656"/>
          </a:xfrm>
          <a:prstGeom prst="rect">
            <a:avLst/>
          </a:prstGeom>
          <a:noFill/>
          <a:ln>
            <a:solidFill>
              <a:schemeClr val="accent3"/>
            </a:solidFill>
          </a:ln>
        </p:spPr>
        <p:txBody>
          <a:bodyPr wrap="square" rtlCol="0">
            <a:spAutoFit/>
          </a:bodyPr>
          <a:lstStyle/>
          <a:p>
            <a:pPr algn="r"/>
            <a:r>
              <a:rPr lang="nl-NL" sz="2400"/>
              <a:t>Scenario 2: </a:t>
            </a:r>
          </a:p>
          <a:p>
            <a:pPr algn="r"/>
            <a:r>
              <a:rPr lang="nl-NL" sz="2400"/>
              <a:t>De SP wint de verkiezingen in maart en zij leveren een groot deel van de ministers &amp; hebben een meerderheid in de Tweede Kamer. Welke consequenties heeft dat voor jullie bedrijf?  </a:t>
            </a:r>
          </a:p>
        </p:txBody>
      </p:sp>
    </p:spTree>
    <p:extLst>
      <p:ext uri="{BB962C8B-B14F-4D97-AF65-F5344CB8AC3E}">
        <p14:creationId xmlns:p14="http://schemas.microsoft.com/office/powerpoint/2010/main" val="107403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C1140929-41C1-492A-90F3-03046FDD8B9C}"/>
              </a:ext>
            </a:extLst>
          </p:cNvPr>
          <p:cNvSpPr>
            <a:spLocks noGrp="1"/>
          </p:cNvSpPr>
          <p:nvPr>
            <p:ph type="title"/>
          </p:nvPr>
        </p:nvSpPr>
        <p:spPr>
          <a:xfrm>
            <a:off x="8842248" y="1481328"/>
            <a:ext cx="2926080" cy="2468880"/>
          </a:xfrm>
        </p:spPr>
        <p:txBody>
          <a:bodyPr vert="horz" lIns="91440" tIns="45720" rIns="91440" bIns="45720" rtlCol="0" anchor="b">
            <a:normAutofit/>
          </a:bodyPr>
          <a:lstStyle/>
          <a:p>
            <a:pPr eaLnBrk="1" hangingPunct="1"/>
            <a:r>
              <a:rPr lang="en-US" sz="3700"/>
              <a:t>Impact van de Europese Unie op je onderneming</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1266" name="Picture 2" descr="EC wil Europese belasting voor grote bedrijven - Taxence">
            <a:extLst>
              <a:ext uri="{FF2B5EF4-FFF2-40B4-BE49-F238E27FC236}">
                <a16:creationId xmlns:a16="http://schemas.microsoft.com/office/drawing/2014/main" id="{7C18FBA1-BF5D-44BB-ADB5-B9A85A7CE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28"/>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03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4D2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media 3" title="Jij + je buren - Een EU jongerenfilm">
            <a:hlinkClick r:id="" action="ppaction://media"/>
            <a:extLst>
              <a:ext uri="{FF2B5EF4-FFF2-40B4-BE49-F238E27FC236}">
                <a16:creationId xmlns:a16="http://schemas.microsoft.com/office/drawing/2014/main" id="{22622515-3894-48F6-B244-237CA81F1303}"/>
              </a:ext>
            </a:extLst>
          </p:cNvPr>
          <p:cNvPicPr>
            <a:picLocks noRot="1" noChangeAspect="1"/>
          </p:cNvPicPr>
          <p:nvPr>
            <a:videoFile r:link="rId1"/>
          </p:nvPr>
        </p:nvPicPr>
        <p:blipFill>
          <a:blip r:embed="rId4"/>
          <a:stretch>
            <a:fillRect/>
          </a:stretch>
        </p:blipFill>
        <p:spPr>
          <a:xfrm>
            <a:off x="616270" y="433729"/>
            <a:ext cx="11024350" cy="6201196"/>
          </a:xfrm>
          <a:prstGeom prst="rect">
            <a:avLst/>
          </a:prstGeom>
        </p:spPr>
      </p:pic>
    </p:spTree>
    <p:extLst>
      <p:ext uri="{BB962C8B-B14F-4D97-AF65-F5344CB8AC3E}">
        <p14:creationId xmlns:p14="http://schemas.microsoft.com/office/powerpoint/2010/main" val="32432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aar een duurzaam Europa in 2030">
            <a:extLst>
              <a:ext uri="{FF2B5EF4-FFF2-40B4-BE49-F238E27FC236}">
                <a16:creationId xmlns:a16="http://schemas.microsoft.com/office/drawing/2014/main" id="{63AFC2A6-F8ED-4430-B5A9-9A611A9E94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29" t="21634" r="5129" b="42922"/>
          <a:stretch/>
        </p:blipFill>
        <p:spPr bwMode="auto">
          <a:xfrm>
            <a:off x="2431194" y="2499188"/>
            <a:ext cx="4836310" cy="366787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Naar een duurzaam Europa in 2030">
            <a:extLst>
              <a:ext uri="{FF2B5EF4-FFF2-40B4-BE49-F238E27FC236}">
                <a16:creationId xmlns:a16="http://schemas.microsoft.com/office/drawing/2014/main" id="{758EA039-C0C5-4C2A-9CBC-10B52A4E04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667"/>
          <a:stretch/>
        </p:blipFill>
        <p:spPr bwMode="auto">
          <a:xfrm>
            <a:off x="7619413" y="2232059"/>
            <a:ext cx="4282785" cy="397096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Naar een duurzaam Europa in 2030">
            <a:extLst>
              <a:ext uri="{FF2B5EF4-FFF2-40B4-BE49-F238E27FC236}">
                <a16:creationId xmlns:a16="http://schemas.microsoft.com/office/drawing/2014/main" id="{1368EE3D-D3F5-4C60-8DCD-D3F7AF8983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7079"/>
          <a:stretch/>
        </p:blipFill>
        <p:spPr bwMode="auto">
          <a:xfrm>
            <a:off x="490814" y="205482"/>
            <a:ext cx="4676816" cy="229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95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5AD478D-ED6B-40AF-9EA8-0042F6179A42}"/>
              </a:ext>
            </a:extLst>
          </p:cNvPr>
          <p:cNvPicPr>
            <a:picLocks noChangeAspect="1"/>
          </p:cNvPicPr>
          <p:nvPr/>
        </p:nvPicPr>
        <p:blipFill>
          <a:blip r:embed="rId2"/>
          <a:stretch>
            <a:fillRect/>
          </a:stretch>
        </p:blipFill>
        <p:spPr>
          <a:xfrm>
            <a:off x="4697060" y="0"/>
            <a:ext cx="7133573" cy="6858000"/>
          </a:xfrm>
          <a:prstGeom prst="rect">
            <a:avLst/>
          </a:prstGeom>
        </p:spPr>
      </p:pic>
      <p:pic>
        <p:nvPicPr>
          <p:cNvPr id="4" name="Picture 2" descr="Doe hier de Brexit Impact Scan - MKB-Utrecht">
            <a:extLst>
              <a:ext uri="{FF2B5EF4-FFF2-40B4-BE49-F238E27FC236}">
                <a16:creationId xmlns:a16="http://schemas.microsoft.com/office/drawing/2014/main" id="{812B7568-1E9A-413F-8821-74C5D58AB4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1367" y="2275135"/>
            <a:ext cx="4106973" cy="171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id="{8C8DBCA7-FEDA-4E5F-95D6-377358B15CD8}"/>
              </a:ext>
            </a:extLst>
          </p:cNvPr>
          <p:cNvSpPr>
            <a:spLocks noGrp="1"/>
          </p:cNvSpPr>
          <p:nvPr>
            <p:ph type="title"/>
          </p:nvPr>
        </p:nvSpPr>
        <p:spPr>
          <a:xfrm>
            <a:off x="804620" y="5073812"/>
            <a:ext cx="6331904" cy="1146013"/>
          </a:xfrm>
        </p:spPr>
        <p:txBody>
          <a:bodyPr vert="horz" lIns="91440" tIns="45720" rIns="91440" bIns="45720" rtlCol="0" anchor="t">
            <a:normAutofit/>
          </a:bodyPr>
          <a:lstStyle/>
          <a:p>
            <a:pPr eaLnBrk="1" hangingPunct="1"/>
            <a:r>
              <a:rPr lang="en-US" sz="3600">
                <a:solidFill>
                  <a:srgbClr val="000000"/>
                </a:solidFill>
              </a:rPr>
              <a:t>Impact van de wereldpolitiek</a:t>
            </a:r>
          </a:p>
        </p:txBody>
      </p:sp>
      <p:sp>
        <p:nvSpPr>
          <p:cNvPr id="77" name="Freeform: Shape 76">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descr="Afbeelding met persoon, person, stropdas, binnen&#10;&#10;Automatisch gegenereerde beschrijving">
            <a:extLst>
              <a:ext uri="{FF2B5EF4-FFF2-40B4-BE49-F238E27FC236}">
                <a16:creationId xmlns:a16="http://schemas.microsoft.com/office/drawing/2014/main" id="{B1C89A96-74CF-4AC6-9CC1-536B719ABB6F}"/>
              </a:ext>
            </a:extLst>
          </p:cNvPr>
          <p:cNvPicPr>
            <a:picLocks noChangeAspect="1"/>
          </p:cNvPicPr>
          <p:nvPr/>
        </p:nvPicPr>
        <p:blipFill>
          <a:blip r:embed="rId3"/>
          <a:stretch>
            <a:fillRect/>
          </a:stretch>
        </p:blipFill>
        <p:spPr>
          <a:xfrm>
            <a:off x="605128" y="324353"/>
            <a:ext cx="2151528" cy="2760041"/>
          </a:xfrm>
          <a:prstGeom prst="rect">
            <a:avLst/>
          </a:prstGeom>
        </p:spPr>
      </p:pic>
      <p:sp>
        <p:nvSpPr>
          <p:cNvPr id="79"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Joe Biden heeft nu al zes miljoen voorkeurstemmen meer dan Donald Trump |  Presidentsverkiezingen VS | hln.be">
            <a:extLst>
              <a:ext uri="{FF2B5EF4-FFF2-40B4-BE49-F238E27FC236}">
                <a16:creationId xmlns:a16="http://schemas.microsoft.com/office/drawing/2014/main" id="{D2E16416-CAFA-4DCB-AE5A-ACDE3A8320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06561" y="448967"/>
            <a:ext cx="2365405" cy="17717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Xi Jinping - Wikipedia">
            <a:extLst>
              <a:ext uri="{FF2B5EF4-FFF2-40B4-BE49-F238E27FC236}">
                <a16:creationId xmlns:a16="http://schemas.microsoft.com/office/drawing/2014/main" id="{897DAC83-D113-46CB-BF8C-5D313E88459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19392" y="3213926"/>
            <a:ext cx="2588346" cy="321933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70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17CC9E9-1DEF-41A4-803C-F08995EC5F45}"/>
              </a:ext>
            </a:extLst>
          </p:cNvPr>
          <p:cNvGraphicFramePr>
            <a:graphicFrameLocks noGrp="1"/>
          </p:cNvGraphicFramePr>
          <p:nvPr>
            <p:extLst>
              <p:ext uri="{D42A27DB-BD31-4B8C-83A1-F6EECF244321}">
                <p14:modId xmlns:p14="http://schemas.microsoft.com/office/powerpoint/2010/main" val="3072808736"/>
              </p:ext>
            </p:extLst>
          </p:nvPr>
        </p:nvGraphicFramePr>
        <p:xfrm>
          <a:off x="1628775" y="147596"/>
          <a:ext cx="10142151" cy="6562808"/>
        </p:xfrm>
        <a:graphic>
          <a:graphicData uri="http://schemas.openxmlformats.org/drawingml/2006/table">
            <a:tbl>
              <a:tblPr/>
              <a:tblGrid>
                <a:gridCol w="1352550">
                  <a:extLst>
                    <a:ext uri="{9D8B030D-6E8A-4147-A177-3AD203B41FA5}">
                      <a16:colId xmlns:a16="http://schemas.microsoft.com/office/drawing/2014/main" val="3561059115"/>
                    </a:ext>
                  </a:extLst>
                </a:gridCol>
                <a:gridCol w="1216287">
                  <a:extLst>
                    <a:ext uri="{9D8B030D-6E8A-4147-A177-3AD203B41FA5}">
                      <a16:colId xmlns:a16="http://schemas.microsoft.com/office/drawing/2014/main" val="1580856603"/>
                    </a:ext>
                  </a:extLst>
                </a:gridCol>
                <a:gridCol w="3691515">
                  <a:extLst>
                    <a:ext uri="{9D8B030D-6E8A-4147-A177-3AD203B41FA5}">
                      <a16:colId xmlns:a16="http://schemas.microsoft.com/office/drawing/2014/main" val="468984810"/>
                    </a:ext>
                  </a:extLst>
                </a:gridCol>
                <a:gridCol w="3881799">
                  <a:extLst>
                    <a:ext uri="{9D8B030D-6E8A-4147-A177-3AD203B41FA5}">
                      <a16:colId xmlns:a16="http://schemas.microsoft.com/office/drawing/2014/main" val="1824142014"/>
                    </a:ext>
                  </a:extLst>
                </a:gridCol>
              </a:tblGrid>
              <a:tr h="193002">
                <a:tc>
                  <a:txBody>
                    <a:bodyPr/>
                    <a:lstStyle/>
                    <a:p>
                      <a:pPr algn="l" fontAlgn="b"/>
                      <a:r>
                        <a:rPr lang="nl-NL" sz="1400" b="0" i="0" u="none" strike="noStrike">
                          <a:solidFill>
                            <a:srgbClr val="FF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FF0000"/>
                          </a:solidFill>
                          <a:effectLst/>
                          <a:latin typeface="Arial" panose="020B0604020202020204" pitchFamily="34" charset="0"/>
                        </a:rPr>
                        <a:t>LJ2</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FF0000"/>
                          </a:solidFill>
                          <a:effectLst/>
                          <a:latin typeface="Arial" panose="020B0604020202020204" pitchFamily="34" charset="0"/>
                        </a:rPr>
                        <a:t>2A</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FF0000"/>
                          </a:solidFill>
                          <a:effectLst/>
                          <a:latin typeface="Arial" panose="020B0604020202020204" pitchFamily="34" charset="0"/>
                        </a:rPr>
                        <a:t>2B</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349828"/>
                  </a:ext>
                </a:extLst>
              </a:tr>
              <a:tr h="186333">
                <a:tc>
                  <a:txBody>
                    <a:bodyPr/>
                    <a:lstStyle/>
                    <a:p>
                      <a:pPr algn="l" fontAlgn="b"/>
                      <a:r>
                        <a:rPr lang="nl-NL" sz="1400" b="1" i="0" u="none" strike="noStrike">
                          <a:solidFill>
                            <a:srgbClr val="000000"/>
                          </a:solidFill>
                          <a:effectLst/>
                          <a:latin typeface="Arial" panose="020B0604020202020204" pitchFamily="34" charset="0"/>
                        </a:rPr>
                        <a:t>maandag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Huiswerk klas</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Huiswerk klas</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767049"/>
                  </a:ext>
                </a:extLst>
              </a:tr>
              <a:tr h="193002">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702362"/>
                  </a:ext>
                </a:extLst>
              </a:tr>
              <a:tr h="193002">
                <a:tc>
                  <a:txBody>
                    <a:bodyPr/>
                    <a:lstStyle/>
                    <a:p>
                      <a:pPr algn="r" fontAlgn="b"/>
                      <a:r>
                        <a:rPr lang="nl-NL" sz="1400" b="0" i="0" u="none" strike="noStrike">
                          <a:solidFill>
                            <a:srgbClr val="000000"/>
                          </a:solidFill>
                          <a:effectLst/>
                          <a:latin typeface="Arial" panose="020B0604020202020204" pitchFamily="34" charset="0"/>
                        </a:rPr>
                        <a:t>3</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L&amp;O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Pascalle: keek op de week in politiek</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keek op de week en politiek</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756767"/>
                  </a:ext>
                </a:extLst>
              </a:tr>
              <a:tr h="193002">
                <a:tc>
                  <a:txBody>
                    <a:bodyPr/>
                    <a:lstStyle/>
                    <a:p>
                      <a:pPr algn="r" fontAlgn="b"/>
                      <a:r>
                        <a:rPr lang="nl-NL" sz="1400" b="0" i="0" u="none" strike="noStrike">
                          <a:solidFill>
                            <a:srgbClr val="000000"/>
                          </a:solidFill>
                          <a:effectLst/>
                          <a:latin typeface="Arial" panose="020B0604020202020204" pitchFamily="34" charset="0"/>
                        </a:rPr>
                        <a:t>4</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Marieke: Groepen maken/ bedrijven kiezen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Groepen maken/ bedrijven kiezen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899092"/>
                  </a:ext>
                </a:extLst>
              </a:tr>
              <a:tr h="193002">
                <a:tc>
                  <a:txBody>
                    <a:bodyPr/>
                    <a:lstStyle/>
                    <a:p>
                      <a:pPr algn="r" fontAlgn="b"/>
                      <a:r>
                        <a:rPr lang="nl-NL" sz="1400" b="0" i="0" u="none" strike="noStrike">
                          <a:solidFill>
                            <a:srgbClr val="000000"/>
                          </a:solidFill>
                          <a:effectLst/>
                          <a:latin typeface="Arial" panose="020B0604020202020204" pitchFamily="34" charset="0"/>
                        </a:rPr>
                        <a:t>5</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effectLst/>
                          <a:latin typeface="Arial" panose="020B0604020202020204" pitchFamily="34" charset="0"/>
                        </a:rPr>
                        <a:t>Marieke: Inloggen - Qredits H1+H2</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effectLst/>
                          <a:latin typeface="Arial" panose="020B0604020202020204" pitchFamily="34" charset="0"/>
                        </a:rPr>
                        <a:t>Thomas: Inloggen -  Qredits H1+H2</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36265"/>
                  </a:ext>
                </a:extLst>
              </a:tr>
              <a:tr h="193002">
                <a:tc>
                  <a:txBody>
                    <a:bodyPr/>
                    <a:lstStyle/>
                    <a:p>
                      <a:pPr algn="r" fontAlgn="b"/>
                      <a:r>
                        <a:rPr lang="nl-NL" sz="1400" b="0" i="0" u="none" strike="noStrike">
                          <a:solidFill>
                            <a:srgbClr val="000000"/>
                          </a:solidFill>
                          <a:effectLst/>
                          <a:latin typeface="Arial" panose="020B0604020202020204" pitchFamily="34" charset="0"/>
                        </a:rPr>
                        <a:t>6</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Marieke</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792585"/>
                  </a:ext>
                </a:extLst>
              </a:tr>
              <a:tr h="193002">
                <a:tc>
                  <a:txBody>
                    <a:bodyPr/>
                    <a:lstStyle/>
                    <a:p>
                      <a:pPr algn="l" fontAlgn="b"/>
                      <a:endParaRPr lang="nl-NL" sz="1400" b="0" i="0" u="none" strike="noStrike">
                        <a:solidFill>
                          <a:srgbClr val="000000"/>
                        </a:solidFill>
                        <a:effectLst/>
                        <a:latin typeface="Arial" panose="020B0604020202020204" pitchFamily="34" charset="0"/>
                      </a:endParaRP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675060"/>
                  </a:ext>
                </a:extLst>
              </a:tr>
              <a:tr h="200721">
                <a:tc>
                  <a:txBody>
                    <a:bodyPr/>
                    <a:lstStyle/>
                    <a:p>
                      <a:pPr algn="l" fontAlgn="b"/>
                      <a:r>
                        <a:rPr lang="nl-NL" sz="1400" b="1" i="0" u="none" strike="noStrike">
                          <a:solidFill>
                            <a:srgbClr val="000000"/>
                          </a:solidFill>
                          <a:effectLst/>
                          <a:latin typeface="Arial" panose="020B0604020202020204" pitchFamily="34" charset="0"/>
                        </a:rPr>
                        <a:t>dinsdag         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AVO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Rianne: Overtuigende brieven schrijven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740811"/>
                  </a:ext>
                </a:extLst>
              </a:tr>
              <a:tr h="193002">
                <a:tc>
                  <a:txBody>
                    <a:bodyPr/>
                    <a:lstStyle/>
                    <a:p>
                      <a:pPr algn="r" fontAlgn="b"/>
                      <a:r>
                        <a:rPr lang="nl-NL" sz="1400" b="0" i="0" u="none" strike="noStrike">
                          <a:solidFill>
                            <a:srgbClr val="000000"/>
                          </a:solidFill>
                          <a:effectLst/>
                          <a:latin typeface="Arial" panose="020B0604020202020204" pitchFamily="34" charset="0"/>
                        </a:rPr>
                        <a:t>2</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AVO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Rianne: Overtuigende brieven schrijven.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150492"/>
                  </a:ext>
                </a:extLst>
              </a:tr>
              <a:tr h="193002">
                <a:tc>
                  <a:txBody>
                    <a:bodyPr/>
                    <a:lstStyle/>
                    <a:p>
                      <a:pPr algn="r" fontAlgn="b"/>
                      <a:r>
                        <a:rPr lang="nl-NL" sz="1400" b="0" i="0" u="none" strike="noStrike">
                          <a:solidFill>
                            <a:srgbClr val="000000"/>
                          </a:solidFill>
                          <a:effectLst/>
                          <a:latin typeface="Arial" panose="020B0604020202020204" pitchFamily="34" charset="0"/>
                        </a:rPr>
                        <a:t>3</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AVO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906451"/>
                  </a:ext>
                </a:extLst>
              </a:tr>
              <a:tr h="193002">
                <a:tc>
                  <a:txBody>
                    <a:bodyPr/>
                    <a:lstStyle/>
                    <a:p>
                      <a:pPr algn="r" fontAlgn="b"/>
                      <a:r>
                        <a:rPr lang="nl-NL" sz="1400" b="0" i="0" u="none" strike="noStrike">
                          <a:solidFill>
                            <a:srgbClr val="000000"/>
                          </a:solidFill>
                          <a:effectLst/>
                          <a:latin typeface="Arial" panose="020B0604020202020204" pitchFamily="34" charset="0"/>
                        </a:rPr>
                        <a:t>4</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Circualair ambachtshuis</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Pascalle: Introductie LA1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75108"/>
                  </a:ext>
                </a:extLst>
              </a:tr>
              <a:tr h="193002">
                <a:tc>
                  <a:txBody>
                    <a:bodyPr/>
                    <a:lstStyle/>
                    <a:p>
                      <a:pPr algn="r" fontAlgn="b"/>
                      <a:r>
                        <a:rPr lang="nl-NL" sz="1400" b="0" i="0" u="none" strike="noStrike">
                          <a:solidFill>
                            <a:srgbClr val="000000"/>
                          </a:solidFill>
                          <a:effectLst/>
                          <a:latin typeface="Arial" panose="020B0604020202020204" pitchFamily="34" charset="0"/>
                        </a:rPr>
                        <a:t>5</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Introductie LA1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Pascalle:Circualair ambachtshuis</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960256"/>
                  </a:ext>
                </a:extLst>
              </a:tr>
              <a:tr h="193002">
                <a:tc>
                  <a:txBody>
                    <a:bodyPr/>
                    <a:lstStyle/>
                    <a:p>
                      <a:pPr algn="r" fontAlgn="b"/>
                      <a:r>
                        <a:rPr lang="nl-NL" sz="1400" b="0" i="0" u="none" strike="noStrike">
                          <a:solidFill>
                            <a:srgbClr val="000000"/>
                          </a:solidFill>
                          <a:effectLst/>
                          <a:latin typeface="Arial" panose="020B0604020202020204" pitchFamily="34" charset="0"/>
                        </a:rPr>
                        <a:t>6</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L&amp;O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Pascalle: vervolg politiek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vervolg politiek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530525"/>
                  </a:ext>
                </a:extLst>
              </a:tr>
              <a:tr h="193002">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973155"/>
                  </a:ext>
                </a:extLst>
              </a:tr>
              <a:tr h="200721">
                <a:tc>
                  <a:txBody>
                    <a:bodyPr/>
                    <a:lstStyle/>
                    <a:p>
                      <a:pPr algn="l" fontAlgn="b"/>
                      <a:r>
                        <a:rPr lang="nl-NL" sz="1400" b="1" i="0" u="none" strike="noStrike">
                          <a:solidFill>
                            <a:srgbClr val="000000"/>
                          </a:solidFill>
                          <a:effectLst/>
                          <a:latin typeface="Arial" panose="020B0604020202020204" pitchFamily="34" charset="0"/>
                        </a:rPr>
                        <a:t>woensdag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FF0000"/>
                          </a:solidFill>
                          <a:effectLst/>
                          <a:latin typeface="Arial" panose="020B0604020202020204" pitchFamily="34" charset="0"/>
                        </a:rPr>
                        <a:t>ONLINE</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64044"/>
                  </a:ext>
                </a:extLst>
              </a:tr>
              <a:tr h="193002">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126418"/>
                  </a:ext>
                </a:extLst>
              </a:tr>
              <a:tr h="193002">
                <a:tc>
                  <a:txBody>
                    <a:bodyPr/>
                    <a:lstStyle/>
                    <a:p>
                      <a:pPr algn="r" fontAlgn="b"/>
                      <a:r>
                        <a:rPr lang="nl-NL" sz="1400" b="0" i="0" u="none" strike="noStrike">
                          <a:solidFill>
                            <a:srgbClr val="000000"/>
                          </a:solidFill>
                          <a:effectLst/>
                          <a:latin typeface="Arial" panose="020B0604020202020204" pitchFamily="34" charset="0"/>
                        </a:rPr>
                        <a:t>2</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Valerie: Document Verantwoording H1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Gerjan: Document Verantwoording H1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269289"/>
                  </a:ext>
                </a:extLst>
              </a:tr>
              <a:tr h="193002">
                <a:tc>
                  <a:txBody>
                    <a:bodyPr/>
                    <a:lstStyle/>
                    <a:p>
                      <a:pPr algn="r" fontAlgn="b"/>
                      <a:r>
                        <a:rPr lang="nl-NL" sz="1400" b="0" i="0" u="none" strike="noStrike">
                          <a:solidFill>
                            <a:srgbClr val="000000"/>
                          </a:solidFill>
                          <a:effectLst/>
                          <a:latin typeface="Arial" panose="020B0604020202020204" pitchFamily="34" charset="0"/>
                        </a:rPr>
                        <a:t>3</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Valerie: Document Verantwoording H1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Document Verantwoording H1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938213"/>
                  </a:ext>
                </a:extLst>
              </a:tr>
              <a:tr h="193002">
                <a:tc>
                  <a:txBody>
                    <a:bodyPr/>
                    <a:lstStyle/>
                    <a:p>
                      <a:pPr algn="r" fontAlgn="b"/>
                      <a:r>
                        <a:rPr lang="nl-NL" sz="1400" b="0" i="0" u="none" strike="noStrike">
                          <a:solidFill>
                            <a:srgbClr val="000000"/>
                          </a:solidFill>
                          <a:effectLst/>
                          <a:latin typeface="Arial" panose="020B0604020202020204" pitchFamily="34" charset="0"/>
                        </a:rPr>
                        <a:t>4</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effectLst/>
                          <a:latin typeface="Arial" panose="020B0604020202020204" pitchFamily="34" charset="0"/>
                        </a:rPr>
                        <a:t>Thomas: H1 + H2 Qredits afmaken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effectLst/>
                          <a:latin typeface="Arial" panose="020B0604020202020204" pitchFamily="34" charset="0"/>
                        </a:rPr>
                        <a:t>Valerie: H1 + H2 Qredits afmaken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350629"/>
                  </a:ext>
                </a:extLst>
              </a:tr>
              <a:tr h="193002">
                <a:tc>
                  <a:txBody>
                    <a:bodyPr/>
                    <a:lstStyle/>
                    <a:p>
                      <a:pPr algn="r" fontAlgn="b"/>
                      <a:r>
                        <a:rPr lang="nl-NL" sz="1400" b="0" i="0" u="none" strike="noStrike">
                          <a:solidFill>
                            <a:srgbClr val="000000"/>
                          </a:solidFill>
                          <a:effectLst/>
                          <a:latin typeface="Arial" panose="020B0604020202020204" pitchFamily="34" charset="0"/>
                        </a:rPr>
                        <a:t>5</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effectLst/>
                          <a:latin typeface="Arial" panose="020B0604020202020204" pitchFamily="34" charset="0"/>
                        </a:rPr>
                        <a:t>Gerjan: H1 + H2 Qredits afmaken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400" b="0" i="0" u="none" strike="noStrike">
                          <a:solidFill>
                            <a:srgbClr val="000000"/>
                          </a:solidFill>
                          <a:effectLst/>
                          <a:latin typeface="Arial" panose="020B0604020202020204" pitchFamily="34" charset="0"/>
                        </a:rPr>
                        <a:t>Valerie:  H1 + H2 Qredits afmaken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054528"/>
                  </a:ext>
                </a:extLst>
              </a:tr>
              <a:tr h="193002">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1516433"/>
                  </a:ext>
                </a:extLst>
              </a:tr>
              <a:tr h="200721">
                <a:tc>
                  <a:txBody>
                    <a:bodyPr/>
                    <a:lstStyle/>
                    <a:p>
                      <a:pPr algn="l" fontAlgn="b"/>
                      <a:r>
                        <a:rPr lang="nl-NL" sz="1400" b="1" i="0" u="none" strike="noStrike">
                          <a:solidFill>
                            <a:srgbClr val="000000"/>
                          </a:solidFill>
                          <a:effectLst/>
                          <a:latin typeface="Arial" panose="020B0604020202020204" pitchFamily="34" charset="0"/>
                        </a:rPr>
                        <a:t>donderdag   1</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L&amp;O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Pascalle: individuele gesprekken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Thomas: individuele gesprekken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400125"/>
                  </a:ext>
                </a:extLst>
              </a:tr>
              <a:tr h="378283">
                <a:tc>
                  <a:txBody>
                    <a:bodyPr/>
                    <a:lstStyle/>
                    <a:p>
                      <a:pPr algn="r" fontAlgn="b"/>
                      <a:r>
                        <a:rPr lang="nl-NL" sz="1400" b="0" i="0" u="none" strike="noStrike">
                          <a:solidFill>
                            <a:srgbClr val="000000"/>
                          </a:solidFill>
                          <a:effectLst/>
                          <a:latin typeface="Arial" panose="020B0604020202020204" pitchFamily="34" charset="0"/>
                        </a:rPr>
                        <a:t>2</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Valerie: Gastcollege: Second life device</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Gerjan: H 0,1 en 2 van boek 'Nieuwe economie' behandelen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4574"/>
                  </a:ext>
                </a:extLst>
              </a:tr>
              <a:tr h="378283">
                <a:tc>
                  <a:txBody>
                    <a:bodyPr/>
                    <a:lstStyle/>
                    <a:p>
                      <a:pPr algn="r" fontAlgn="b"/>
                      <a:r>
                        <a:rPr lang="nl-NL" sz="1400" b="0" i="0" u="none" strike="noStrike">
                          <a:solidFill>
                            <a:srgbClr val="000000"/>
                          </a:solidFill>
                          <a:effectLst/>
                          <a:latin typeface="Arial" panose="020B0604020202020204" pitchFamily="34" charset="0"/>
                        </a:rPr>
                        <a:t>3</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IBS MON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Gerjan: H 0,1 en 2 van boek 'Nieuwe economie' behandelen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Arial" panose="020B0604020202020204" pitchFamily="34" charset="0"/>
                        </a:rPr>
                        <a:t>Valerie: Gastcollege: Second life device</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640627"/>
                  </a:ext>
                </a:extLst>
              </a:tr>
              <a:tr h="193002">
                <a:tc>
                  <a:txBody>
                    <a:bodyPr/>
                    <a:lstStyle/>
                    <a:p>
                      <a:pPr algn="r" fontAlgn="b"/>
                      <a:r>
                        <a:rPr lang="nl-NL" sz="1400" b="0" i="0" u="none" strike="noStrike">
                          <a:solidFill>
                            <a:srgbClr val="000000"/>
                          </a:solidFill>
                          <a:effectLst/>
                          <a:latin typeface="Arial" panose="020B0604020202020204" pitchFamily="34" charset="0"/>
                        </a:rPr>
                        <a:t>4</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AVO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Rianne: Argumenten beoordelen.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219015"/>
                  </a:ext>
                </a:extLst>
              </a:tr>
              <a:tr h="193002">
                <a:tc>
                  <a:txBody>
                    <a:bodyPr/>
                    <a:lstStyle/>
                    <a:p>
                      <a:pPr algn="r" fontAlgn="b"/>
                      <a:r>
                        <a:rPr lang="nl-NL" sz="1400" b="0" i="0" u="none" strike="noStrike">
                          <a:solidFill>
                            <a:srgbClr val="000000"/>
                          </a:solidFill>
                          <a:effectLst/>
                          <a:latin typeface="Arial" panose="020B0604020202020204" pitchFamily="34" charset="0"/>
                        </a:rPr>
                        <a:t>5</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AVO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Rianne: Argumenten beoordelen.</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062007"/>
                  </a:ext>
                </a:extLst>
              </a:tr>
              <a:tr h="193002">
                <a:tc>
                  <a:txBody>
                    <a:bodyPr/>
                    <a:lstStyle/>
                    <a:p>
                      <a:pPr algn="r" fontAlgn="b"/>
                      <a:r>
                        <a:rPr lang="nl-NL" sz="1400" b="0" i="0" u="none" strike="noStrike">
                          <a:solidFill>
                            <a:srgbClr val="000000"/>
                          </a:solidFill>
                          <a:effectLst/>
                          <a:latin typeface="Arial" panose="020B0604020202020204" pitchFamily="34" charset="0"/>
                        </a:rPr>
                        <a:t>6</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AVO</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1400" b="0" i="0" u="none" strike="noStrike">
                          <a:solidFill>
                            <a:srgbClr val="000000"/>
                          </a:solidFill>
                          <a:effectLst/>
                          <a:latin typeface="Arial" panose="020B0604020202020204" pitchFamily="34" charset="0"/>
                        </a:rPr>
                        <a:t>  </a:t>
                      </a:r>
                    </a:p>
                  </a:txBody>
                  <a:tcPr marL="5786" marR="5786" marT="57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464450"/>
                  </a:ext>
                </a:extLst>
              </a:tr>
            </a:tbl>
          </a:graphicData>
        </a:graphic>
      </p:graphicFrame>
    </p:spTree>
    <p:extLst>
      <p:ext uri="{BB962C8B-B14F-4D97-AF65-F5344CB8AC3E}">
        <p14:creationId xmlns:p14="http://schemas.microsoft.com/office/powerpoint/2010/main" val="133602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NBulletin: Winnaars en verliezers bij handelsoorlog tussen VS en China -  De Nederlandsche Bank">
            <a:extLst>
              <a:ext uri="{FF2B5EF4-FFF2-40B4-BE49-F238E27FC236}">
                <a16:creationId xmlns:a16="http://schemas.microsoft.com/office/drawing/2014/main" id="{F8E74619-A75F-4EB9-8DA1-A563BFDAF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251" y="558593"/>
            <a:ext cx="6835314" cy="273412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DF7AEB8-9FF2-4D4D-A5A0-2C8CE270C76F}"/>
              </a:ext>
            </a:extLst>
          </p:cNvPr>
          <p:cNvSpPr txBox="1"/>
          <p:nvPr/>
        </p:nvSpPr>
        <p:spPr>
          <a:xfrm>
            <a:off x="750012" y="3429000"/>
            <a:ext cx="11034445" cy="2246769"/>
          </a:xfrm>
          <a:prstGeom prst="rect">
            <a:avLst/>
          </a:prstGeom>
          <a:noFill/>
        </p:spPr>
        <p:txBody>
          <a:bodyPr wrap="square">
            <a:spAutoFit/>
          </a:bodyPr>
          <a:lstStyle/>
          <a:p>
            <a:pPr algn="ctr"/>
            <a:r>
              <a:rPr lang="nl-NL" sz="2400"/>
              <a:t>De handelsoorlog tussen China en de VS draait allang niet meer alleen om handel. Op tafel liggen ook de pro-­democratieprotesten in Hongkong. Het zou logisch zijn dat president </a:t>
            </a:r>
            <a:r>
              <a:rPr lang="nl-NL" sz="2400" err="1"/>
              <a:t>Xi</a:t>
            </a:r>
            <a:r>
              <a:rPr lang="nl-NL" sz="2400"/>
              <a:t> Jinping op zijn beurt de Amerikaanse politiek kapittelt. Maar China wil niet dat andere landen zich met het Chinese beleid bemoeien en doet dat dus ook zelf niet, vertelt </a:t>
            </a:r>
            <a:r>
              <a:rPr lang="nl-NL" sz="2400" err="1"/>
              <a:t>Shi</a:t>
            </a:r>
            <a:r>
              <a:rPr lang="nl-NL" sz="2400"/>
              <a:t> </a:t>
            </a:r>
            <a:r>
              <a:rPr lang="nl-NL" sz="2400" err="1"/>
              <a:t>Yinhong</a:t>
            </a:r>
            <a:r>
              <a:rPr lang="nl-NL" sz="2400"/>
              <a:t>, ­directeur van het Instituut voor Amerikaanse Studies in Peking. </a:t>
            </a:r>
          </a:p>
          <a:p>
            <a:r>
              <a:rPr lang="nl-NL" sz="2000"/>
              <a:t>(2019) </a:t>
            </a:r>
          </a:p>
        </p:txBody>
      </p:sp>
    </p:spTree>
    <p:extLst>
      <p:ext uri="{BB962C8B-B14F-4D97-AF65-F5344CB8AC3E}">
        <p14:creationId xmlns:p14="http://schemas.microsoft.com/office/powerpoint/2010/main" val="731269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51D86-1766-48C4-BA94-4CA347B38405}"/>
              </a:ext>
            </a:extLst>
          </p:cNvPr>
          <p:cNvSpPr>
            <a:spLocks noGrp="1"/>
          </p:cNvSpPr>
          <p:nvPr>
            <p:ph type="title"/>
          </p:nvPr>
        </p:nvSpPr>
        <p:spPr/>
        <p:txBody>
          <a:bodyPr/>
          <a:lstStyle/>
          <a:p>
            <a:r>
              <a:rPr lang="nl-NL"/>
              <a:t>Dilemma’s </a:t>
            </a:r>
          </a:p>
        </p:txBody>
      </p:sp>
      <p:sp>
        <p:nvSpPr>
          <p:cNvPr id="3" name="Tekstvak 2">
            <a:extLst>
              <a:ext uri="{FF2B5EF4-FFF2-40B4-BE49-F238E27FC236}">
                <a16:creationId xmlns:a16="http://schemas.microsoft.com/office/drawing/2014/main" id="{1850FB79-CE49-4879-9B35-AA5255A909A8}"/>
              </a:ext>
            </a:extLst>
          </p:cNvPr>
          <p:cNvSpPr txBox="1"/>
          <p:nvPr/>
        </p:nvSpPr>
        <p:spPr>
          <a:xfrm>
            <a:off x="838200" y="1690688"/>
            <a:ext cx="9703085" cy="1384995"/>
          </a:xfrm>
          <a:prstGeom prst="rect">
            <a:avLst/>
          </a:prstGeom>
          <a:noFill/>
        </p:spPr>
        <p:txBody>
          <a:bodyPr wrap="square" rtlCol="0">
            <a:spAutoFit/>
          </a:bodyPr>
          <a:lstStyle/>
          <a:p>
            <a:r>
              <a:rPr lang="nl-NL" sz="2800"/>
              <a:t>In China worden de mensenrechten geschonden. Is het voor jullie als eigenaren van jullie bedrijf een reden om geen zaken te doen met China?</a:t>
            </a:r>
          </a:p>
        </p:txBody>
      </p:sp>
      <p:sp>
        <p:nvSpPr>
          <p:cNvPr id="4" name="Tekstvak 3">
            <a:extLst>
              <a:ext uri="{FF2B5EF4-FFF2-40B4-BE49-F238E27FC236}">
                <a16:creationId xmlns:a16="http://schemas.microsoft.com/office/drawing/2014/main" id="{7C0E179C-4F22-4FD0-A520-8008BB5856FD}"/>
              </a:ext>
            </a:extLst>
          </p:cNvPr>
          <p:cNvSpPr txBox="1"/>
          <p:nvPr/>
        </p:nvSpPr>
        <p:spPr>
          <a:xfrm>
            <a:off x="838200" y="3782318"/>
            <a:ext cx="9703085" cy="1384995"/>
          </a:xfrm>
          <a:prstGeom prst="rect">
            <a:avLst/>
          </a:prstGeom>
          <a:noFill/>
        </p:spPr>
        <p:txBody>
          <a:bodyPr wrap="square" rtlCol="0">
            <a:spAutoFit/>
          </a:bodyPr>
          <a:lstStyle/>
          <a:p>
            <a:r>
              <a:rPr lang="nl-NL" sz="2800"/>
              <a:t>Steeds meer mensen kopen bewuster hun kleding vanwege bv. kinderarbeid en uitbuiting van werknemers. Hoe kijken jullie hier naar als ondernemers? </a:t>
            </a:r>
          </a:p>
        </p:txBody>
      </p:sp>
    </p:spTree>
    <p:extLst>
      <p:ext uri="{BB962C8B-B14F-4D97-AF65-F5344CB8AC3E}">
        <p14:creationId xmlns:p14="http://schemas.microsoft.com/office/powerpoint/2010/main" val="11915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4A124CD-CC97-4972-87FE-661E143168F6}"/>
              </a:ext>
            </a:extLst>
          </p:cNvPr>
          <p:cNvPicPr>
            <a:picLocks noChangeAspect="1"/>
          </p:cNvPicPr>
          <p:nvPr/>
        </p:nvPicPr>
        <p:blipFill rotWithShape="1">
          <a:blip r:embed="rId3"/>
          <a:srcRect t="9438" r="1152" b="9813"/>
          <a:stretch/>
        </p:blipFill>
        <p:spPr>
          <a:xfrm>
            <a:off x="70206" y="226031"/>
            <a:ext cx="12051587" cy="5537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7577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E5F5D-15C4-4D82-B3A9-BB17957AD6A2}"/>
              </a:ext>
            </a:extLst>
          </p:cNvPr>
          <p:cNvSpPr>
            <a:spLocks noGrp="1"/>
          </p:cNvSpPr>
          <p:nvPr>
            <p:ph type="title"/>
          </p:nvPr>
        </p:nvSpPr>
        <p:spPr>
          <a:xfrm>
            <a:off x="934948" y="365125"/>
            <a:ext cx="10515600" cy="1325563"/>
          </a:xfrm>
        </p:spPr>
        <p:txBody>
          <a:bodyPr/>
          <a:lstStyle/>
          <a:p>
            <a:r>
              <a:rPr lang="nl-NL" err="1"/>
              <a:t>Trump</a:t>
            </a:r>
            <a:r>
              <a:rPr lang="nl-NL"/>
              <a:t> of </a:t>
            </a:r>
            <a:r>
              <a:rPr lang="nl-NL" err="1"/>
              <a:t>Biden</a:t>
            </a:r>
            <a:r>
              <a:rPr lang="nl-NL"/>
              <a:t>?</a:t>
            </a:r>
          </a:p>
        </p:txBody>
      </p:sp>
      <p:sp>
        <p:nvSpPr>
          <p:cNvPr id="4" name="Tekstvak 3">
            <a:extLst>
              <a:ext uri="{FF2B5EF4-FFF2-40B4-BE49-F238E27FC236}">
                <a16:creationId xmlns:a16="http://schemas.microsoft.com/office/drawing/2014/main" id="{0F8FD80C-839F-46BB-9701-28EBAF0C3EC6}"/>
              </a:ext>
            </a:extLst>
          </p:cNvPr>
          <p:cNvSpPr txBox="1"/>
          <p:nvPr/>
        </p:nvSpPr>
        <p:spPr>
          <a:xfrm>
            <a:off x="934948" y="1488715"/>
            <a:ext cx="10120045" cy="646331"/>
          </a:xfrm>
          <a:prstGeom prst="rect">
            <a:avLst/>
          </a:prstGeom>
          <a:noFill/>
        </p:spPr>
        <p:txBody>
          <a:bodyPr wrap="square">
            <a:spAutoFit/>
          </a:bodyPr>
          <a:lstStyle/>
          <a:p>
            <a:r>
              <a:rPr lang="nl-NL" b="1" i="0">
                <a:effectLst/>
                <a:latin typeface="myriad-pro"/>
              </a:rPr>
              <a:t>Het beleid van </a:t>
            </a:r>
            <a:r>
              <a:rPr lang="nl-NL" b="1" i="0" err="1">
                <a:effectLst/>
                <a:latin typeface="myriad-pro"/>
              </a:rPr>
              <a:t>Trump</a:t>
            </a:r>
            <a:r>
              <a:rPr lang="nl-NL" b="1" i="0">
                <a:effectLst/>
                <a:latin typeface="myriad-pro"/>
              </a:rPr>
              <a:t> is vooral gericht op lagere belastingen en fiscale prudentie, terwijl </a:t>
            </a:r>
            <a:r>
              <a:rPr lang="nl-NL" b="1" i="0" err="1">
                <a:effectLst/>
                <a:latin typeface="myriad-pro"/>
              </a:rPr>
              <a:t>Biden</a:t>
            </a:r>
            <a:r>
              <a:rPr lang="nl-NL" b="1" i="0">
                <a:effectLst/>
                <a:latin typeface="myriad-pro"/>
              </a:rPr>
              <a:t> de overheidsuitgaven en belastingen juist wil verhogen.</a:t>
            </a:r>
            <a:endParaRPr lang="nl-NL"/>
          </a:p>
        </p:txBody>
      </p:sp>
      <p:sp>
        <p:nvSpPr>
          <p:cNvPr id="10" name="Tekstvak 9">
            <a:extLst>
              <a:ext uri="{FF2B5EF4-FFF2-40B4-BE49-F238E27FC236}">
                <a16:creationId xmlns:a16="http://schemas.microsoft.com/office/drawing/2014/main" id="{2C3E72F9-8F63-4C47-A9AC-7B736FE394DC}"/>
              </a:ext>
            </a:extLst>
          </p:cNvPr>
          <p:cNvSpPr txBox="1"/>
          <p:nvPr/>
        </p:nvSpPr>
        <p:spPr>
          <a:xfrm>
            <a:off x="934948" y="2135046"/>
            <a:ext cx="10120045" cy="3785652"/>
          </a:xfrm>
          <a:prstGeom prst="rect">
            <a:avLst/>
          </a:prstGeom>
          <a:noFill/>
        </p:spPr>
        <p:txBody>
          <a:bodyPr wrap="square">
            <a:spAutoFit/>
          </a:bodyPr>
          <a:lstStyle/>
          <a:p>
            <a:r>
              <a:rPr lang="nl-NL" sz="2400"/>
              <a:t>Impact op Nederland</a:t>
            </a:r>
          </a:p>
          <a:p>
            <a:r>
              <a:rPr lang="nl-NL" sz="2400"/>
              <a:t>De hogere Amerikaanse importen in het </a:t>
            </a:r>
            <a:r>
              <a:rPr lang="nl-NL" sz="2400" err="1"/>
              <a:t>Biden</a:t>
            </a:r>
            <a:r>
              <a:rPr lang="nl-NL" sz="2400"/>
              <a:t>-scenario zijn ook goed nieuws voor een open economie als de Nederlandse. Nederland heeft sterke handelsbetrekkingen met de VS: Op jaarbasis exporteert Nederland voor 27 miljard euro aan goederen naar Amerika, wat neerkomt op ongeveer 17 procent van onze totale export. We exporteren veel machines, geraffineerde aardolieproducten en medische apparatuur (zie tabel 3). Maar liefst een kwart van alle Amerikaanse importen van semi-conductors komt uit Nederland; wat natuurlijk komt omdat Nederland met onder meer ASML en NXP een aantal belangrijke spelers heeft op dit terrein.</a:t>
            </a:r>
          </a:p>
        </p:txBody>
      </p:sp>
    </p:spTree>
    <p:extLst>
      <p:ext uri="{BB962C8B-B14F-4D97-AF65-F5344CB8AC3E}">
        <p14:creationId xmlns:p14="http://schemas.microsoft.com/office/powerpoint/2010/main" val="201645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70915EA-5C16-466B-9D26-67D41C0A093B}"/>
              </a:ext>
            </a:extLst>
          </p:cNvPr>
          <p:cNvPicPr>
            <a:picLocks noChangeAspect="1"/>
          </p:cNvPicPr>
          <p:nvPr/>
        </p:nvPicPr>
        <p:blipFill rotWithShape="1">
          <a:blip r:embed="rId3"/>
          <a:srcRect l="7752" t="8989" r="35178" b="18502"/>
          <a:stretch/>
        </p:blipFill>
        <p:spPr>
          <a:xfrm>
            <a:off x="772669" y="656694"/>
            <a:ext cx="7374737" cy="5270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kstvak 4">
            <a:extLst>
              <a:ext uri="{FF2B5EF4-FFF2-40B4-BE49-F238E27FC236}">
                <a16:creationId xmlns:a16="http://schemas.microsoft.com/office/drawing/2014/main" id="{1E7A55DF-617F-4FA9-AAD2-5F66EBA6D534}"/>
              </a:ext>
            </a:extLst>
          </p:cNvPr>
          <p:cNvSpPr txBox="1"/>
          <p:nvPr/>
        </p:nvSpPr>
        <p:spPr>
          <a:xfrm>
            <a:off x="544530" y="0"/>
            <a:ext cx="9986480" cy="584775"/>
          </a:xfrm>
          <a:prstGeom prst="rect">
            <a:avLst/>
          </a:prstGeom>
          <a:noFill/>
        </p:spPr>
        <p:txBody>
          <a:bodyPr wrap="square">
            <a:spAutoFit/>
          </a:bodyPr>
          <a:lstStyle/>
          <a:p>
            <a:pPr algn="l"/>
            <a:r>
              <a:rPr lang="nl-NL" sz="3200" b="0" i="0">
                <a:solidFill>
                  <a:srgbClr val="000000"/>
                </a:solidFill>
                <a:effectLst/>
                <a:latin typeface="FlamaProSemicond-Bold"/>
              </a:rPr>
              <a:t>‘Als Biden gekozen wordt, wint de beschaving’</a:t>
            </a:r>
          </a:p>
        </p:txBody>
      </p:sp>
      <p:sp>
        <p:nvSpPr>
          <p:cNvPr id="6" name="Tekstvak 5">
            <a:extLst>
              <a:ext uri="{FF2B5EF4-FFF2-40B4-BE49-F238E27FC236}">
                <a16:creationId xmlns:a16="http://schemas.microsoft.com/office/drawing/2014/main" id="{6C20CDC2-A9EC-4100-A0F9-17BCB593672D}"/>
              </a:ext>
            </a:extLst>
          </p:cNvPr>
          <p:cNvSpPr txBox="1"/>
          <p:nvPr/>
        </p:nvSpPr>
        <p:spPr>
          <a:xfrm>
            <a:off x="9200113" y="4357678"/>
            <a:ext cx="1772687" cy="1569660"/>
          </a:xfrm>
          <a:prstGeom prst="rect">
            <a:avLst/>
          </a:prstGeom>
          <a:noFill/>
          <a:ln>
            <a:solidFill>
              <a:schemeClr val="accent6"/>
            </a:solidFill>
          </a:ln>
        </p:spPr>
        <p:txBody>
          <a:bodyPr wrap="square" rtlCol="0">
            <a:spAutoFit/>
          </a:bodyPr>
          <a:lstStyle/>
          <a:p>
            <a:r>
              <a:rPr lang="nl-NL" sz="3200"/>
              <a:t>Eens?</a:t>
            </a:r>
          </a:p>
          <a:p>
            <a:endParaRPr lang="nl-NL" sz="3200"/>
          </a:p>
          <a:p>
            <a:r>
              <a:rPr lang="nl-NL" sz="3200"/>
              <a:t>Oneens? </a:t>
            </a:r>
          </a:p>
        </p:txBody>
      </p:sp>
      <p:pic>
        <p:nvPicPr>
          <p:cNvPr id="20482" name="Picture 2" descr="Het aanstaande debat Trump-Biden gaat niet door | Trouw">
            <a:extLst>
              <a:ext uri="{FF2B5EF4-FFF2-40B4-BE49-F238E27FC236}">
                <a16:creationId xmlns:a16="http://schemas.microsoft.com/office/drawing/2014/main" id="{3A2A59F6-A191-4422-BECA-FF4664BB6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222" y="584775"/>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management p2 - Mijn site">
            <a:extLst>
              <a:ext uri="{FF2B5EF4-FFF2-40B4-BE49-F238E27FC236}">
                <a16:creationId xmlns:a16="http://schemas.microsoft.com/office/drawing/2014/main" id="{57099CD9-26C7-4AB9-B78F-B39E29BE2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25"/>
          <a:stretch/>
        </p:blipFill>
        <p:spPr bwMode="auto">
          <a:xfrm>
            <a:off x="2558678" y="2024008"/>
            <a:ext cx="7074644" cy="46552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789BC5BA-1DFB-4366-A681-013503B232A8}"/>
              </a:ext>
            </a:extLst>
          </p:cNvPr>
          <p:cNvSpPr txBox="1"/>
          <p:nvPr/>
        </p:nvSpPr>
        <p:spPr>
          <a:xfrm>
            <a:off x="1285686" y="939566"/>
            <a:ext cx="9620628" cy="523220"/>
          </a:xfrm>
          <a:prstGeom prst="rect">
            <a:avLst/>
          </a:prstGeom>
          <a:noFill/>
        </p:spPr>
        <p:txBody>
          <a:bodyPr wrap="square" rtlCol="0">
            <a:spAutoFit/>
          </a:bodyPr>
          <a:lstStyle/>
          <a:p>
            <a:r>
              <a:rPr lang="nl-NL" sz="2800"/>
              <a:t>Welke politiek past bij de optimale People, </a:t>
            </a:r>
            <a:r>
              <a:rPr lang="nl-NL" sz="2800" err="1"/>
              <a:t>Planet</a:t>
            </a:r>
            <a:r>
              <a:rPr lang="nl-NL" sz="2800"/>
              <a:t>, Profit? </a:t>
            </a:r>
          </a:p>
        </p:txBody>
      </p:sp>
    </p:spTree>
    <p:extLst>
      <p:ext uri="{BB962C8B-B14F-4D97-AF65-F5344CB8AC3E}">
        <p14:creationId xmlns:p14="http://schemas.microsoft.com/office/powerpoint/2010/main" val="42529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4EB347-4C7B-4E34-8761-BF9D2607CA5A}"/>
              </a:ext>
            </a:extLst>
          </p:cNvPr>
          <p:cNvSpPr>
            <a:spLocks noGrp="1"/>
          </p:cNvSpPr>
          <p:nvPr>
            <p:ph type="title"/>
          </p:nvPr>
        </p:nvSpPr>
        <p:spPr/>
        <p:txBody>
          <a:bodyPr/>
          <a:lstStyle/>
          <a:p>
            <a:r>
              <a:rPr lang="nl-NL"/>
              <a:t>Einde! </a:t>
            </a:r>
          </a:p>
        </p:txBody>
      </p:sp>
    </p:spTree>
    <p:extLst>
      <p:ext uri="{BB962C8B-B14F-4D97-AF65-F5344CB8AC3E}">
        <p14:creationId xmlns:p14="http://schemas.microsoft.com/office/powerpoint/2010/main" val="284414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526215" y="276138"/>
            <a:ext cx="5130795" cy="1461778"/>
          </a:xfrm>
        </p:spPr>
        <p:txBody>
          <a:bodyPr>
            <a:normAutofit/>
          </a:bodyPr>
          <a:lstStyle/>
          <a:p>
            <a:r>
              <a:rPr lang="nl-NL" sz="4000"/>
              <a:t>Huiswerkklas</a:t>
            </a:r>
          </a:p>
        </p:txBody>
      </p:sp>
      <p:sp>
        <p:nvSpPr>
          <p:cNvPr id="3" name="Tijdelijke aanduiding voor inhoud 2"/>
          <p:cNvSpPr>
            <a:spLocks noGrp="1"/>
          </p:cNvSpPr>
          <p:nvPr>
            <p:ph idx="1"/>
          </p:nvPr>
        </p:nvSpPr>
        <p:spPr>
          <a:xfrm>
            <a:off x="417689" y="1264357"/>
            <a:ext cx="5870222" cy="4742126"/>
          </a:xfrm>
        </p:spPr>
        <p:txBody>
          <a:bodyPr>
            <a:normAutofit/>
          </a:bodyPr>
          <a:lstStyle/>
          <a:p>
            <a:r>
              <a:rPr lang="nl-NL" sz="2000"/>
              <a:t>Openstaande perioden van leerjaar 1? Verplicht huiswerkklas</a:t>
            </a:r>
          </a:p>
          <a:p>
            <a:endParaRPr lang="nl-NL" sz="2000"/>
          </a:p>
          <a:p>
            <a:r>
              <a:rPr lang="nl-NL" sz="2000" u="sng"/>
              <a:t>Maandag ochtend </a:t>
            </a:r>
            <a:r>
              <a:rPr lang="nl-NL" sz="2000"/>
              <a:t>1 uur voor lesdag</a:t>
            </a:r>
          </a:p>
          <a:p>
            <a:pPr lvl="1"/>
            <a:r>
              <a:rPr lang="nl-NL" sz="2000"/>
              <a:t>Werken aan openstaande portfolio’s </a:t>
            </a:r>
          </a:p>
          <a:p>
            <a:pPr lvl="1"/>
            <a:r>
              <a:rPr lang="nl-NL" sz="2000"/>
              <a:t>Werken aan in te leveren producten of te geven presentatie</a:t>
            </a:r>
          </a:p>
          <a:p>
            <a:pPr lvl="1"/>
            <a:r>
              <a:rPr lang="nl-NL" sz="2000"/>
              <a:t>Leren voor kennistoetsen </a:t>
            </a:r>
          </a:p>
          <a:p>
            <a:r>
              <a:rPr lang="nl-NL" sz="2000"/>
              <a:t>7 december portfolio deadline leerjaar 1</a:t>
            </a:r>
          </a:p>
          <a:p>
            <a:r>
              <a:rPr lang="nl-NL" sz="2000"/>
              <a:t>14 december IBS toetsen herkansingen </a:t>
            </a:r>
          </a:p>
          <a:p>
            <a:pPr lvl="1"/>
            <a:r>
              <a:rPr lang="nl-NL" sz="2000"/>
              <a:t>Per IBS 1 herkansing</a:t>
            </a:r>
          </a:p>
          <a:p>
            <a:pPr lvl="1"/>
            <a:r>
              <a:rPr lang="nl-NL" sz="2000"/>
              <a:t>Producten inleveren voor deze dag</a:t>
            </a:r>
          </a:p>
          <a:p>
            <a:pPr lvl="1"/>
            <a:r>
              <a:rPr lang="nl-NL" sz="2000"/>
              <a:t>Kennistoetsen op school </a:t>
            </a:r>
            <a:endParaRPr lang="nl-NL" sz="1200"/>
          </a:p>
        </p:txBody>
      </p:sp>
      <p:sp>
        <p:nvSpPr>
          <p:cNvPr id="17"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838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title"/>
          </p:nvPr>
        </p:nvSpPr>
        <p:spPr>
          <a:xfrm>
            <a:off x="838200" y="963877"/>
            <a:ext cx="3494362" cy="4930246"/>
          </a:xfrm>
        </p:spPr>
        <p:txBody>
          <a:bodyPr>
            <a:normAutofit/>
          </a:bodyPr>
          <a:lstStyle/>
          <a:p>
            <a:pPr algn="r"/>
            <a:r>
              <a:rPr lang="nl-NL"/>
              <a:t>Portfolio</a:t>
            </a:r>
          </a:p>
        </p:txBody>
      </p:sp>
      <p:cxnSp>
        <p:nvCxnSpPr>
          <p:cNvPr id="16"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ijdelijke aanduiding voor inhoud 2"/>
          <p:cNvSpPr>
            <a:spLocks noGrp="1"/>
          </p:cNvSpPr>
          <p:nvPr>
            <p:ph idx="1"/>
          </p:nvPr>
        </p:nvSpPr>
        <p:spPr>
          <a:xfrm>
            <a:off x="4976031" y="963877"/>
            <a:ext cx="6377769" cy="4930246"/>
          </a:xfrm>
        </p:spPr>
        <p:txBody>
          <a:bodyPr anchor="ctr">
            <a:normAutofit/>
          </a:bodyPr>
          <a:lstStyle/>
          <a:p>
            <a:pPr marL="0" lvl="0" indent="0">
              <a:buNone/>
            </a:pPr>
            <a:r>
              <a:rPr lang="nl-NL" sz="2400" b="1"/>
              <a:t>Leerarrangementen</a:t>
            </a:r>
          </a:p>
          <a:p>
            <a:pPr lvl="0"/>
            <a:r>
              <a:rPr lang="nl-NL" sz="2400"/>
              <a:t>LA Scenario`s </a:t>
            </a:r>
          </a:p>
          <a:p>
            <a:pPr lvl="0"/>
            <a:r>
              <a:rPr lang="nl-NL" sz="2400"/>
              <a:t>LA Analyse</a:t>
            </a:r>
          </a:p>
          <a:p>
            <a:pPr lvl="0"/>
            <a:r>
              <a:rPr lang="nl-NL" sz="2400"/>
              <a:t>LA BMC</a:t>
            </a:r>
          </a:p>
          <a:p>
            <a:pPr lvl="0"/>
            <a:r>
              <a:rPr lang="nl-NL" sz="2400"/>
              <a:t>LA Specialisatie (per specialisatie verschillend)</a:t>
            </a:r>
          </a:p>
          <a:p>
            <a:pPr marL="0" lvl="0" indent="0">
              <a:buNone/>
            </a:pPr>
            <a:endParaRPr lang="nl-NL" sz="2400"/>
          </a:p>
          <a:p>
            <a:pPr marL="0" indent="0">
              <a:buNone/>
            </a:pPr>
            <a:r>
              <a:rPr lang="nl-NL" sz="2400" i="1">
                <a:latin typeface="Arial" panose="020B0604020202020204" pitchFamily="34" charset="0"/>
                <a:ea typeface="Times New Roman" panose="02020603050405020304" pitchFamily="18" charset="0"/>
              </a:rPr>
              <a:t>Minimaal 3 verplicht</a:t>
            </a:r>
            <a:endParaRPr lang="nl-NL" sz="2400" i="1"/>
          </a:p>
          <a:p>
            <a:pPr marL="0" indent="0">
              <a:buNone/>
            </a:pPr>
            <a:endParaRPr lang="nl-NL" sz="2400" b="1"/>
          </a:p>
          <a:p>
            <a:pPr marL="0" indent="0">
              <a:buNone/>
            </a:pPr>
            <a:r>
              <a:rPr lang="nl-NL" sz="2400" b="1"/>
              <a:t>Feedback</a:t>
            </a:r>
          </a:p>
          <a:p>
            <a:r>
              <a:rPr lang="nl-NL" sz="2400"/>
              <a:t>minimaal </a:t>
            </a:r>
            <a:r>
              <a:rPr lang="nl-NL" sz="2400" u="sng"/>
              <a:t>6x feedback </a:t>
            </a:r>
            <a:r>
              <a:rPr lang="nl-NL" sz="2400"/>
              <a:t>op het niveau ‘</a:t>
            </a:r>
            <a:r>
              <a:rPr lang="nl-NL" sz="2400" u="sng"/>
              <a:t>aanvulling’</a:t>
            </a:r>
            <a:endParaRPr lang="nl-NL" sz="240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419354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9EAA6-A026-45D1-9442-55ABA45655F3}"/>
              </a:ext>
            </a:extLst>
          </p:cNvPr>
          <p:cNvSpPr>
            <a:spLocks noGrp="1"/>
          </p:cNvSpPr>
          <p:nvPr>
            <p:ph type="title"/>
          </p:nvPr>
        </p:nvSpPr>
        <p:spPr/>
        <p:txBody>
          <a:bodyPr/>
          <a:lstStyle/>
          <a:p>
            <a:r>
              <a:rPr lang="nl-NL"/>
              <a:t>Belangrijke data</a:t>
            </a:r>
          </a:p>
        </p:txBody>
      </p:sp>
      <p:graphicFrame>
        <p:nvGraphicFramePr>
          <p:cNvPr id="8" name="Tabel 8">
            <a:extLst>
              <a:ext uri="{FF2B5EF4-FFF2-40B4-BE49-F238E27FC236}">
                <a16:creationId xmlns:a16="http://schemas.microsoft.com/office/drawing/2014/main" id="{BB1F415B-EA32-4AEF-A957-F5F2B1E171A7}"/>
              </a:ext>
            </a:extLst>
          </p:cNvPr>
          <p:cNvGraphicFramePr>
            <a:graphicFrameLocks noGrp="1"/>
          </p:cNvGraphicFramePr>
          <p:nvPr>
            <p:ph idx="1"/>
            <p:extLst>
              <p:ext uri="{D42A27DB-BD31-4B8C-83A1-F6EECF244321}">
                <p14:modId xmlns:p14="http://schemas.microsoft.com/office/powerpoint/2010/main" val="1760232865"/>
              </p:ext>
            </p:extLst>
          </p:nvPr>
        </p:nvGraphicFramePr>
        <p:xfrm>
          <a:off x="838200" y="1825625"/>
          <a:ext cx="10515600" cy="2966720"/>
        </p:xfrm>
        <a:graphic>
          <a:graphicData uri="http://schemas.openxmlformats.org/drawingml/2006/table">
            <a:tbl>
              <a:tblPr firstRow="1" bandRow="1">
                <a:tableStyleId>{5A111915-BE36-4E01-A7E5-04B1672EAD32}</a:tableStyleId>
              </a:tblPr>
              <a:tblGrid>
                <a:gridCol w="5257800">
                  <a:extLst>
                    <a:ext uri="{9D8B030D-6E8A-4147-A177-3AD203B41FA5}">
                      <a16:colId xmlns:a16="http://schemas.microsoft.com/office/drawing/2014/main" val="2454776900"/>
                    </a:ext>
                  </a:extLst>
                </a:gridCol>
                <a:gridCol w="5257800">
                  <a:extLst>
                    <a:ext uri="{9D8B030D-6E8A-4147-A177-3AD203B41FA5}">
                      <a16:colId xmlns:a16="http://schemas.microsoft.com/office/drawing/2014/main" val="3165681764"/>
                    </a:ext>
                  </a:extLst>
                </a:gridCol>
              </a:tblGrid>
              <a:tr h="370840">
                <a:tc>
                  <a:txBody>
                    <a:bodyPr/>
                    <a:lstStyle/>
                    <a:p>
                      <a:r>
                        <a:rPr lang="nl-NL"/>
                        <a:t>Onderdeel</a:t>
                      </a:r>
                    </a:p>
                  </a:txBody>
                  <a:tcPr/>
                </a:tc>
                <a:tc>
                  <a:txBody>
                    <a:bodyPr/>
                    <a:lstStyle/>
                    <a:p>
                      <a:r>
                        <a:rPr lang="nl-NL"/>
                        <a:t>Datum</a:t>
                      </a:r>
                    </a:p>
                  </a:txBody>
                  <a:tcPr/>
                </a:tc>
                <a:extLst>
                  <a:ext uri="{0D108BD9-81ED-4DB2-BD59-A6C34878D82A}">
                    <a16:rowId xmlns:a16="http://schemas.microsoft.com/office/drawing/2014/main" val="33255446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Portfolio herkansing lj1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7 december 2020</a:t>
                      </a:r>
                    </a:p>
                  </a:txBody>
                  <a:tcPr/>
                </a:tc>
                <a:extLst>
                  <a:ext uri="{0D108BD9-81ED-4DB2-BD59-A6C34878D82A}">
                    <a16:rowId xmlns:a16="http://schemas.microsoft.com/office/drawing/2014/main" val="1653071823"/>
                  </a:ext>
                </a:extLst>
              </a:tr>
              <a:tr h="370840">
                <a:tc>
                  <a:txBody>
                    <a:bodyPr/>
                    <a:lstStyle/>
                    <a:p>
                      <a:r>
                        <a:rPr lang="nl-NL"/>
                        <a:t>IBS herkansing lj1</a:t>
                      </a:r>
                    </a:p>
                  </a:txBody>
                  <a:tcPr/>
                </a:tc>
                <a:tc>
                  <a:txBody>
                    <a:bodyPr/>
                    <a:lstStyle/>
                    <a:p>
                      <a:r>
                        <a:rPr lang="nl-NL"/>
                        <a:t>14 december 2020</a:t>
                      </a:r>
                    </a:p>
                  </a:txBody>
                  <a:tcPr/>
                </a:tc>
                <a:extLst>
                  <a:ext uri="{0D108BD9-81ED-4DB2-BD59-A6C34878D82A}">
                    <a16:rowId xmlns:a16="http://schemas.microsoft.com/office/drawing/2014/main" val="1472792579"/>
                  </a:ext>
                </a:extLst>
              </a:tr>
              <a:tr h="370840">
                <a:tc>
                  <a:txBody>
                    <a:bodyPr/>
                    <a:lstStyle/>
                    <a:p>
                      <a:r>
                        <a:rPr lang="nl-NL"/>
                        <a:t>Kerstactiviteit (hopelijk)</a:t>
                      </a:r>
                    </a:p>
                  </a:txBody>
                  <a:tcPr/>
                </a:tc>
                <a:tc>
                  <a:txBody>
                    <a:bodyPr/>
                    <a:lstStyle/>
                    <a:p>
                      <a:r>
                        <a:rPr lang="nl-NL"/>
                        <a:t>18 december 2020</a:t>
                      </a:r>
                    </a:p>
                  </a:txBody>
                  <a:tcPr/>
                </a:tc>
                <a:extLst>
                  <a:ext uri="{0D108BD9-81ED-4DB2-BD59-A6C34878D82A}">
                    <a16:rowId xmlns:a16="http://schemas.microsoft.com/office/drawing/2014/main" val="2682981491"/>
                  </a:ext>
                </a:extLst>
              </a:tr>
              <a:tr h="370840">
                <a:tc>
                  <a:txBody>
                    <a:bodyPr/>
                    <a:lstStyle/>
                    <a:p>
                      <a:r>
                        <a:rPr lang="nl-NL"/>
                        <a:t>Portfolio deadline p2</a:t>
                      </a:r>
                    </a:p>
                  </a:txBody>
                  <a:tcPr/>
                </a:tc>
                <a:tc>
                  <a:txBody>
                    <a:bodyPr/>
                    <a:lstStyle/>
                    <a:p>
                      <a:r>
                        <a:rPr lang="nl-NL"/>
                        <a:t>18 januari 2021</a:t>
                      </a:r>
                    </a:p>
                  </a:txBody>
                  <a:tcPr/>
                </a:tc>
                <a:extLst>
                  <a:ext uri="{0D108BD9-81ED-4DB2-BD59-A6C34878D82A}">
                    <a16:rowId xmlns:a16="http://schemas.microsoft.com/office/drawing/2014/main" val="2837133068"/>
                  </a:ext>
                </a:extLst>
              </a:tr>
              <a:tr h="370840">
                <a:tc>
                  <a:txBody>
                    <a:bodyPr/>
                    <a:lstStyle/>
                    <a:p>
                      <a:r>
                        <a:rPr lang="nl-NL"/>
                        <a:t>Dragons’ Den</a:t>
                      </a:r>
                    </a:p>
                  </a:txBody>
                  <a:tcPr/>
                </a:tc>
                <a:tc>
                  <a:txBody>
                    <a:bodyPr/>
                    <a:lstStyle/>
                    <a:p>
                      <a:r>
                        <a:rPr lang="nl-NL"/>
                        <a:t>21 januari 2021</a:t>
                      </a:r>
                    </a:p>
                  </a:txBody>
                  <a:tcPr/>
                </a:tc>
                <a:extLst>
                  <a:ext uri="{0D108BD9-81ED-4DB2-BD59-A6C34878D82A}">
                    <a16:rowId xmlns:a16="http://schemas.microsoft.com/office/drawing/2014/main" val="3561606977"/>
                  </a:ext>
                </a:extLst>
              </a:tr>
              <a:tr h="370840">
                <a:tc>
                  <a:txBody>
                    <a:bodyPr/>
                    <a:lstStyle/>
                    <a:p>
                      <a:r>
                        <a:rPr lang="nl-NL"/>
                        <a:t>Deadline IBS ondernemersverslag + IBS reflectievideo </a:t>
                      </a:r>
                    </a:p>
                  </a:txBody>
                  <a:tcPr/>
                </a:tc>
                <a:tc>
                  <a:txBody>
                    <a:bodyPr/>
                    <a:lstStyle/>
                    <a:p>
                      <a:r>
                        <a:rPr lang="nl-NL"/>
                        <a:t>22 januari 2021</a:t>
                      </a:r>
                    </a:p>
                  </a:txBody>
                  <a:tcPr/>
                </a:tc>
                <a:extLst>
                  <a:ext uri="{0D108BD9-81ED-4DB2-BD59-A6C34878D82A}">
                    <a16:rowId xmlns:a16="http://schemas.microsoft.com/office/drawing/2014/main" val="121828592"/>
                  </a:ext>
                </a:extLst>
              </a:tr>
              <a:tr h="370840">
                <a:tc>
                  <a:txBody>
                    <a:bodyPr/>
                    <a:lstStyle/>
                    <a:p>
                      <a:r>
                        <a:rPr lang="nl-NL"/>
                        <a:t>IBS kennistoets </a:t>
                      </a:r>
                    </a:p>
                  </a:txBody>
                  <a:tcPr/>
                </a:tc>
                <a:tc>
                  <a:txBody>
                    <a:bodyPr/>
                    <a:lstStyle/>
                    <a:p>
                      <a:r>
                        <a:rPr lang="nl-NL"/>
                        <a:t>29 januari 2021 om 10.00 uur</a:t>
                      </a:r>
                    </a:p>
                  </a:txBody>
                  <a:tcPr/>
                </a:tc>
                <a:extLst>
                  <a:ext uri="{0D108BD9-81ED-4DB2-BD59-A6C34878D82A}">
                    <a16:rowId xmlns:a16="http://schemas.microsoft.com/office/drawing/2014/main" val="1850553834"/>
                  </a:ext>
                </a:extLst>
              </a:tr>
            </a:tbl>
          </a:graphicData>
        </a:graphic>
      </p:graphicFrame>
      <p:pic>
        <p:nvPicPr>
          <p:cNvPr id="10" name="Afbeelding 9">
            <a:extLst>
              <a:ext uri="{FF2B5EF4-FFF2-40B4-BE49-F238E27FC236}">
                <a16:creationId xmlns:a16="http://schemas.microsoft.com/office/drawing/2014/main" id="{05420E22-0BCD-4581-A2B8-5E3B6B2947C2}"/>
              </a:ext>
            </a:extLst>
          </p:cNvPr>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428264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el 1">
            <a:extLst>
              <a:ext uri="{FF2B5EF4-FFF2-40B4-BE49-F238E27FC236}">
                <a16:creationId xmlns:a16="http://schemas.microsoft.com/office/drawing/2014/main" id="{09131E95-7C0C-44B0-8FCD-22720576275C}"/>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eaLnBrk="1" hangingPunct="1"/>
            <a:r>
              <a:rPr lang="en-US" sz="5600" kern="1200">
                <a:solidFill>
                  <a:srgbClr val="FFFFFF"/>
                </a:solidFill>
                <a:latin typeface="+mj-lt"/>
                <a:ea typeface="+mj-ea"/>
                <a:cs typeface="+mj-cs"/>
              </a:rPr>
              <a:t>Food gardens in Zuid-Afrika</a:t>
            </a:r>
          </a:p>
        </p:txBody>
      </p:sp>
    </p:spTree>
    <p:extLst>
      <p:ext uri="{BB962C8B-B14F-4D97-AF65-F5344CB8AC3E}">
        <p14:creationId xmlns:p14="http://schemas.microsoft.com/office/powerpoint/2010/main" val="312520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69B4FEC-6114-45FF-8EAB-1D541514F5B3}"/>
              </a:ext>
            </a:extLst>
          </p:cNvPr>
          <p:cNvPicPr>
            <a:picLocks noChangeAspect="1"/>
          </p:cNvPicPr>
          <p:nvPr/>
        </p:nvPicPr>
        <p:blipFill>
          <a:blip r:embed="rId2"/>
          <a:stretch>
            <a:fillRect/>
          </a:stretch>
        </p:blipFill>
        <p:spPr>
          <a:xfrm>
            <a:off x="8280972" y="4122927"/>
            <a:ext cx="3610294" cy="2021765"/>
          </a:xfrm>
          <a:prstGeom prst="rect">
            <a:avLst/>
          </a:prstGeom>
        </p:spPr>
      </p:pic>
      <p:sp>
        <p:nvSpPr>
          <p:cNvPr id="2" name="Titel 1">
            <a:extLst>
              <a:ext uri="{FF2B5EF4-FFF2-40B4-BE49-F238E27FC236}">
                <a16:creationId xmlns:a16="http://schemas.microsoft.com/office/drawing/2014/main" id="{0B0EF1CE-568C-4351-9B53-6C9006AF9E0C}"/>
              </a:ext>
            </a:extLst>
          </p:cNvPr>
          <p:cNvSpPr>
            <a:spLocks noGrp="1"/>
          </p:cNvSpPr>
          <p:nvPr>
            <p:ph type="title"/>
          </p:nvPr>
        </p:nvSpPr>
        <p:spPr>
          <a:xfrm>
            <a:off x="838200" y="0"/>
            <a:ext cx="10515600" cy="1325563"/>
          </a:xfrm>
        </p:spPr>
        <p:txBody>
          <a:bodyPr/>
          <a:lstStyle/>
          <a:p>
            <a:r>
              <a:rPr lang="nl-NL"/>
              <a:t>Opzet: </a:t>
            </a:r>
          </a:p>
        </p:txBody>
      </p:sp>
      <p:sp>
        <p:nvSpPr>
          <p:cNvPr id="4" name="Tekstvak 3">
            <a:extLst>
              <a:ext uri="{FF2B5EF4-FFF2-40B4-BE49-F238E27FC236}">
                <a16:creationId xmlns:a16="http://schemas.microsoft.com/office/drawing/2014/main" id="{A7890D08-FC7D-44F4-B1BE-FD80DAB69C2D}"/>
              </a:ext>
            </a:extLst>
          </p:cNvPr>
          <p:cNvSpPr txBox="1"/>
          <p:nvPr/>
        </p:nvSpPr>
        <p:spPr>
          <a:xfrm>
            <a:off x="838200" y="846873"/>
            <a:ext cx="10515600" cy="4524315"/>
          </a:xfrm>
          <a:prstGeom prst="rect">
            <a:avLst/>
          </a:prstGeom>
          <a:noFill/>
        </p:spPr>
        <p:txBody>
          <a:bodyPr wrap="square">
            <a:spAutoFit/>
          </a:bodyPr>
          <a:lstStyle/>
          <a:p>
            <a:r>
              <a:rPr lang="nl-NL"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Hoe zou je als omgevingsmanager in Tilburg de omgeving van de school groener (en het liefst eetbaar) kunnen maken?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p>
            <a:r>
              <a:rPr lang="nl-NL"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nl-NL" sz="2400">
                <a:solidFill>
                  <a:srgbClr val="000000"/>
                </a:solidFill>
                <a:effectLst/>
                <a:latin typeface="Calibri" panose="020F0502020204030204" pitchFamily="34" charset="0"/>
                <a:ea typeface="Times New Roman" panose="02020603050405020304" pitchFamily="18" charset="0"/>
              </a:rPr>
              <a:t>We komen 4 sessies bij elkaar op school op dinsdag na de lessen tot 17.30 uur</a:t>
            </a:r>
            <a:endParaRPr lang="nl-NL" sz="2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nl-NL" sz="2400">
                <a:solidFill>
                  <a:srgbClr val="000000"/>
                </a:solidFill>
                <a:effectLst/>
                <a:latin typeface="Calibri" panose="020F0502020204030204" pitchFamily="34" charset="0"/>
                <a:ea typeface="Times New Roman" panose="02020603050405020304" pitchFamily="18" charset="0"/>
              </a:rPr>
              <a:t>Geeft je de kans om extra ervaring op te doen met een opdracht wat een internationaal tintje heeft maar de basis in Tilburg heeft</a:t>
            </a:r>
            <a:endParaRPr lang="nl-NL" sz="2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nl-NL" sz="2400">
                <a:solidFill>
                  <a:srgbClr val="000000"/>
                </a:solidFill>
                <a:effectLst/>
                <a:latin typeface="Calibri" panose="020F0502020204030204" pitchFamily="34" charset="0"/>
                <a:ea typeface="Times New Roman" panose="02020603050405020304" pitchFamily="18" charset="0"/>
              </a:rPr>
              <a:t>Bewustwording van de impact van dit Global Goal project in Zuid-Afrika en Tilburg en hoe we dit </a:t>
            </a:r>
            <a:r>
              <a:rPr lang="nl-NL" sz="2400" err="1">
                <a:solidFill>
                  <a:srgbClr val="000000"/>
                </a:solidFill>
                <a:effectLst/>
                <a:latin typeface="Calibri" panose="020F0502020204030204" pitchFamily="34" charset="0"/>
                <a:ea typeface="Times New Roman" panose="02020603050405020304" pitchFamily="18" charset="0"/>
              </a:rPr>
              <a:t>Covid-proof</a:t>
            </a:r>
            <a:r>
              <a:rPr lang="nl-NL" sz="2400">
                <a:solidFill>
                  <a:srgbClr val="000000"/>
                </a:solidFill>
                <a:effectLst/>
                <a:latin typeface="Calibri" panose="020F0502020204030204" pitchFamily="34" charset="0"/>
                <a:ea typeface="Times New Roman" panose="02020603050405020304" pitchFamily="18" charset="0"/>
              </a:rPr>
              <a:t> hebben aangepakt</a:t>
            </a:r>
            <a:endParaRPr lang="nl-NL" sz="2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nl-NL" sz="2400">
                <a:solidFill>
                  <a:srgbClr val="000000"/>
                </a:solidFill>
                <a:effectLst/>
                <a:latin typeface="Calibri" panose="020F0502020204030204" pitchFamily="34" charset="0"/>
                <a:ea typeface="Times New Roman" panose="02020603050405020304" pitchFamily="18" charset="0"/>
              </a:rPr>
              <a:t>Kans om je werkstukken er spectaculair uit te laten zien, door een workshop </a:t>
            </a:r>
            <a:r>
              <a:rPr lang="nl-NL" sz="2400" err="1">
                <a:solidFill>
                  <a:srgbClr val="000000"/>
                </a:solidFill>
                <a:effectLst/>
                <a:latin typeface="Calibri" panose="020F0502020204030204" pitchFamily="34" charset="0"/>
                <a:ea typeface="Times New Roman" panose="02020603050405020304" pitchFamily="18" charset="0"/>
              </a:rPr>
              <a:t>Indesign</a:t>
            </a:r>
            <a:endParaRPr lang="nl-NL" sz="24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nl-NL" sz="2400">
                <a:solidFill>
                  <a:srgbClr val="000000"/>
                </a:solidFill>
                <a:effectLst/>
                <a:latin typeface="Calibri" panose="020F0502020204030204" pitchFamily="34" charset="0"/>
                <a:ea typeface="Times New Roman" panose="02020603050405020304" pitchFamily="18" charset="0"/>
              </a:rPr>
              <a:t>Certificaat bij afronding! </a:t>
            </a:r>
            <a:endParaRPr lang="nl-NL" sz="2400">
              <a:effectLst/>
              <a:latin typeface="Times New Roman" panose="02020603050405020304" pitchFamily="18" charset="0"/>
              <a:ea typeface="Times New Roman" panose="02020603050405020304" pitchFamily="18" charset="0"/>
            </a:endParaRPr>
          </a:p>
          <a:p>
            <a:r>
              <a:rPr lang="nl-NL"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61823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a28104-336f-447d-946e-e305ac2bcd47">
      <UserInfo>
        <DisplayName>Thomas Noordeloos</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2B482D-BE13-4260-9308-22C352D59C9D}">
  <ds:schemaRefs>
    <ds:schemaRef ds:uri="47a28104-336f-447d-946e-e305ac2bcd4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55061C2-B1BA-48C9-9BAD-3FC582E3E943}">
  <ds:schemaRefs>
    <ds:schemaRef ds:uri="34354c1b-6b8c-435b-ad50-990538c19557"/>
    <ds:schemaRef ds:uri="47a28104-336f-447d-946e-e305ac2bcd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4F8003B-828F-4B91-868C-BDACC35E54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1814</Words>
  <Application>Microsoft Office PowerPoint</Application>
  <PresentationFormat>Breedbeeld</PresentationFormat>
  <Paragraphs>304</Paragraphs>
  <Slides>46</Slides>
  <Notes>9</Notes>
  <HiddenSlides>0</HiddenSlides>
  <MMClips>2</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46</vt:i4>
      </vt:variant>
    </vt:vector>
  </HeadingPairs>
  <TitlesOfParts>
    <vt:vector size="60" baseType="lpstr">
      <vt:lpstr>Agency FB</vt:lpstr>
      <vt:lpstr>Arial</vt:lpstr>
      <vt:lpstr>Calibri</vt:lpstr>
      <vt:lpstr>Calibri Light</vt:lpstr>
      <vt:lpstr>Century Gothic</vt:lpstr>
      <vt:lpstr>FlamaProSemicond-Bold</vt:lpstr>
      <vt:lpstr>Linux Libertine</vt:lpstr>
      <vt:lpstr>myriad-pro</vt:lpstr>
      <vt:lpstr>Rockwell</vt:lpstr>
      <vt:lpstr>Symbol</vt:lpstr>
      <vt:lpstr>Times New Roman</vt:lpstr>
      <vt:lpstr>Wingdings</vt:lpstr>
      <vt:lpstr>Kantoorthema</vt:lpstr>
      <vt:lpstr>1_Kantoorthema</vt:lpstr>
      <vt:lpstr>  Welkom in</vt:lpstr>
      <vt:lpstr>Leerjaar 2</vt:lpstr>
      <vt:lpstr>Rooster periode 2</vt:lpstr>
      <vt:lpstr>PowerPoint-presentatie</vt:lpstr>
      <vt:lpstr>Huiswerkklas</vt:lpstr>
      <vt:lpstr>Portfolio</vt:lpstr>
      <vt:lpstr>Belangrijke data</vt:lpstr>
      <vt:lpstr>Food gardens in Zuid-Afrika</vt:lpstr>
      <vt:lpstr>Opzet: </vt:lpstr>
      <vt:lpstr>Praktisch:</vt:lpstr>
      <vt:lpstr>Politiek en de impact ervan op je onderneming</vt:lpstr>
      <vt:lpstr>PowerPoint-presentatie</vt:lpstr>
      <vt:lpstr>PowerPoint-presentatie</vt:lpstr>
      <vt:lpstr>PowerPoint-presentatie</vt:lpstr>
      <vt:lpstr>PowerPoint-presentatie</vt:lpstr>
      <vt:lpstr>PowerPoint-presentatie</vt:lpstr>
      <vt:lpstr>Politieke partijen </vt:lpstr>
      <vt:lpstr>PowerPoint-presentatie</vt:lpstr>
      <vt:lpstr>PowerPoint-presentatie</vt:lpstr>
      <vt:lpstr>PowerPoint-presentatie</vt:lpstr>
      <vt:lpstr>PowerPoint-presentatie</vt:lpstr>
      <vt:lpstr>PowerPoint-presentatie</vt:lpstr>
      <vt:lpstr>PowerPoint-presentatie</vt:lpstr>
      <vt:lpstr>Profielschets </vt:lpstr>
      <vt:lpstr>Profielschets </vt:lpstr>
      <vt:lpstr>Inspiratie</vt:lpstr>
      <vt:lpstr>Tips  </vt:lpstr>
      <vt:lpstr>Voorbeelden  </vt:lpstr>
      <vt:lpstr>Voorbeelden</vt:lpstr>
      <vt:lpstr>Voorbeelden  </vt:lpstr>
      <vt:lpstr>Bedrijfseigenaren</vt:lpstr>
      <vt:lpstr>Aan de slag  </vt:lpstr>
      <vt:lpstr>PowerPoint-presentatie</vt:lpstr>
      <vt:lpstr>PowerPoint-presentatie</vt:lpstr>
      <vt:lpstr>Impact van de Europese Unie op je onderneming</vt:lpstr>
      <vt:lpstr>PowerPoint-presentatie</vt:lpstr>
      <vt:lpstr>PowerPoint-presentatie</vt:lpstr>
      <vt:lpstr>PowerPoint-presentatie</vt:lpstr>
      <vt:lpstr>Impact van de wereldpolitiek</vt:lpstr>
      <vt:lpstr>PowerPoint-presentatie</vt:lpstr>
      <vt:lpstr>Dilemma’s </vt:lpstr>
      <vt:lpstr>PowerPoint-presentatie</vt:lpstr>
      <vt:lpstr>Trump of Biden?</vt:lpstr>
      <vt:lpstr>PowerPoint-presentatie</vt:lpstr>
      <vt:lpstr>PowerPoint-presentatie</vt:lpstr>
      <vt:lpstr>Einde!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Welkom in</dc:title>
  <dc:creator>Pascalle Cup</dc:creator>
  <cp:lastModifiedBy>Thomas Noordeloos</cp:lastModifiedBy>
  <cp:revision>1</cp:revision>
  <dcterms:created xsi:type="dcterms:W3CDTF">2020-11-23T09:43:12Z</dcterms:created>
  <dcterms:modified xsi:type="dcterms:W3CDTF">2020-11-30T09:11:19Z</dcterms:modified>
</cp:coreProperties>
</file>